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2" r:id="rId4"/>
    <p:sldId id="257" r:id="rId5"/>
    <p:sldId id="258" r:id="rId6"/>
    <p:sldId id="259" r:id="rId7"/>
    <p:sldId id="260" r:id="rId8"/>
    <p:sldId id="261" r:id="rId9"/>
    <p:sldId id="262" r:id="rId10"/>
    <p:sldId id="263" r:id="rId11"/>
    <p:sldId id="272" r:id="rId12"/>
    <p:sldId id="271" r:id="rId13"/>
    <p:sldId id="270" r:id="rId14"/>
    <p:sldId id="267" r:id="rId15"/>
    <p:sldId id="266" r:id="rId16"/>
    <p:sldId id="265" r:id="rId17"/>
    <p:sldId id="273" r:id="rId18"/>
    <p:sldId id="281" r:id="rId19"/>
    <p:sldId id="275" r:id="rId20"/>
    <p:sldId id="276" r:id="rId21"/>
    <p:sldId id="279" r:id="rId22"/>
    <p:sldId id="280" r:id="rId23"/>
    <p:sldId id="278"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250A41-6257-4225-9B15-169C697FCE13}">
          <p14:sldIdLst>
            <p14:sldId id="256"/>
            <p14:sldId id="283"/>
            <p14:sldId id="282"/>
            <p14:sldId id="257"/>
            <p14:sldId id="258"/>
            <p14:sldId id="259"/>
            <p14:sldId id="260"/>
            <p14:sldId id="261"/>
            <p14:sldId id="262"/>
            <p14:sldId id="263"/>
            <p14:sldId id="272"/>
            <p14:sldId id="271"/>
            <p14:sldId id="270"/>
            <p14:sldId id="267"/>
            <p14:sldId id="266"/>
            <p14:sldId id="265"/>
            <p14:sldId id="273"/>
            <p14:sldId id="281"/>
            <p14:sldId id="275"/>
            <p14:sldId id="276"/>
            <p14:sldId id="279"/>
            <p14:sldId id="280"/>
            <p14:sldId id="278"/>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5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64B0-BDC2-4B5C-977D-335FD26254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106CB3-5ADA-408B-ABB4-55B6C5293F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9521015-5F85-41B7-8E46-A34E5A7082C7}"/>
              </a:ext>
            </a:extLst>
          </p:cNvPr>
          <p:cNvSpPr>
            <a:spLocks noGrp="1"/>
          </p:cNvSpPr>
          <p:nvPr>
            <p:ph type="dt" sz="half" idx="10"/>
          </p:nvPr>
        </p:nvSpPr>
        <p:spPr/>
        <p:txBody>
          <a:bodyPr/>
          <a:lstStyle/>
          <a:p>
            <a:fld id="{57BD79D1-CE7E-40BB-B4E6-B3D5A292E12E}" type="datetimeFigureOut">
              <a:rPr lang="en-GB" smtClean="0"/>
              <a:t>18/02/2022</a:t>
            </a:fld>
            <a:endParaRPr lang="en-GB"/>
          </a:p>
        </p:txBody>
      </p:sp>
      <p:sp>
        <p:nvSpPr>
          <p:cNvPr id="5" name="Footer Placeholder 4">
            <a:extLst>
              <a:ext uri="{FF2B5EF4-FFF2-40B4-BE49-F238E27FC236}">
                <a16:creationId xmlns:a16="http://schemas.microsoft.com/office/drawing/2014/main" id="{91091D0B-5A61-432D-B34E-63340A7707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B4FD67-2B74-4405-89BE-8B0626557796}"/>
              </a:ext>
            </a:extLst>
          </p:cNvPr>
          <p:cNvSpPr>
            <a:spLocks noGrp="1"/>
          </p:cNvSpPr>
          <p:nvPr>
            <p:ph type="sldNum" sz="quarter" idx="12"/>
          </p:nvPr>
        </p:nvSpPr>
        <p:spPr/>
        <p:txBody>
          <a:bodyPr/>
          <a:lstStyle/>
          <a:p>
            <a:fld id="{A9A6ECBA-3018-4AC4-8E0A-547095CD72BC}" type="slidenum">
              <a:rPr lang="en-GB" smtClean="0"/>
              <a:t>‹#›</a:t>
            </a:fld>
            <a:endParaRPr lang="en-GB"/>
          </a:p>
        </p:txBody>
      </p:sp>
    </p:spTree>
    <p:extLst>
      <p:ext uri="{BB962C8B-B14F-4D97-AF65-F5344CB8AC3E}">
        <p14:creationId xmlns:p14="http://schemas.microsoft.com/office/powerpoint/2010/main" val="394675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68F1-DD0C-45CE-9353-23B40A0F20E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FE6781-A6D4-4F61-846B-94F19DC393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21FC3B-2238-4E5A-A6D0-97D878FEEECB}"/>
              </a:ext>
            </a:extLst>
          </p:cNvPr>
          <p:cNvSpPr>
            <a:spLocks noGrp="1"/>
          </p:cNvSpPr>
          <p:nvPr>
            <p:ph type="dt" sz="half" idx="10"/>
          </p:nvPr>
        </p:nvSpPr>
        <p:spPr/>
        <p:txBody>
          <a:bodyPr/>
          <a:lstStyle/>
          <a:p>
            <a:fld id="{57BD79D1-CE7E-40BB-B4E6-B3D5A292E12E}" type="datetimeFigureOut">
              <a:rPr lang="en-GB" smtClean="0"/>
              <a:t>18/02/2022</a:t>
            </a:fld>
            <a:endParaRPr lang="en-GB"/>
          </a:p>
        </p:txBody>
      </p:sp>
      <p:sp>
        <p:nvSpPr>
          <p:cNvPr id="5" name="Footer Placeholder 4">
            <a:extLst>
              <a:ext uri="{FF2B5EF4-FFF2-40B4-BE49-F238E27FC236}">
                <a16:creationId xmlns:a16="http://schemas.microsoft.com/office/drawing/2014/main" id="{99DE0E6A-755E-48D9-93C1-CABFC9A102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E6F65E-6D7C-40C7-9BFC-64D6DDA572F8}"/>
              </a:ext>
            </a:extLst>
          </p:cNvPr>
          <p:cNvSpPr>
            <a:spLocks noGrp="1"/>
          </p:cNvSpPr>
          <p:nvPr>
            <p:ph type="sldNum" sz="quarter" idx="12"/>
          </p:nvPr>
        </p:nvSpPr>
        <p:spPr/>
        <p:txBody>
          <a:bodyPr/>
          <a:lstStyle/>
          <a:p>
            <a:fld id="{A9A6ECBA-3018-4AC4-8E0A-547095CD72BC}" type="slidenum">
              <a:rPr lang="en-GB" smtClean="0"/>
              <a:t>‹#›</a:t>
            </a:fld>
            <a:endParaRPr lang="en-GB"/>
          </a:p>
        </p:txBody>
      </p:sp>
    </p:spTree>
    <p:extLst>
      <p:ext uri="{BB962C8B-B14F-4D97-AF65-F5344CB8AC3E}">
        <p14:creationId xmlns:p14="http://schemas.microsoft.com/office/powerpoint/2010/main" val="1974350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A0AFE-9FBD-49C0-A223-477EC11BEA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579D83-927E-438A-8D25-9699930804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89726F-EA78-4077-A497-02C823FFD8D6}"/>
              </a:ext>
            </a:extLst>
          </p:cNvPr>
          <p:cNvSpPr>
            <a:spLocks noGrp="1"/>
          </p:cNvSpPr>
          <p:nvPr>
            <p:ph type="dt" sz="half" idx="10"/>
          </p:nvPr>
        </p:nvSpPr>
        <p:spPr/>
        <p:txBody>
          <a:bodyPr/>
          <a:lstStyle/>
          <a:p>
            <a:fld id="{57BD79D1-CE7E-40BB-B4E6-B3D5A292E12E}" type="datetimeFigureOut">
              <a:rPr lang="en-GB" smtClean="0"/>
              <a:t>18/02/2022</a:t>
            </a:fld>
            <a:endParaRPr lang="en-GB"/>
          </a:p>
        </p:txBody>
      </p:sp>
      <p:sp>
        <p:nvSpPr>
          <p:cNvPr id="5" name="Footer Placeholder 4">
            <a:extLst>
              <a:ext uri="{FF2B5EF4-FFF2-40B4-BE49-F238E27FC236}">
                <a16:creationId xmlns:a16="http://schemas.microsoft.com/office/drawing/2014/main" id="{953A7C2E-3166-435F-9530-9169C3EB5A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5B7DDD-4DEB-4516-8940-DCAF847C492A}"/>
              </a:ext>
            </a:extLst>
          </p:cNvPr>
          <p:cNvSpPr>
            <a:spLocks noGrp="1"/>
          </p:cNvSpPr>
          <p:nvPr>
            <p:ph type="sldNum" sz="quarter" idx="12"/>
          </p:nvPr>
        </p:nvSpPr>
        <p:spPr/>
        <p:txBody>
          <a:bodyPr/>
          <a:lstStyle/>
          <a:p>
            <a:fld id="{A9A6ECBA-3018-4AC4-8E0A-547095CD72BC}" type="slidenum">
              <a:rPr lang="en-GB" smtClean="0"/>
              <a:t>‹#›</a:t>
            </a:fld>
            <a:endParaRPr lang="en-GB"/>
          </a:p>
        </p:txBody>
      </p:sp>
    </p:spTree>
    <p:extLst>
      <p:ext uri="{BB962C8B-B14F-4D97-AF65-F5344CB8AC3E}">
        <p14:creationId xmlns:p14="http://schemas.microsoft.com/office/powerpoint/2010/main" val="4245118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234CE-80E5-4438-85BB-055D560CC2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F25C94-E8BD-4C65-9806-B4C55DD483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C01E5-9269-4ABB-8A8C-396B5AB4FF15}"/>
              </a:ext>
            </a:extLst>
          </p:cNvPr>
          <p:cNvSpPr>
            <a:spLocks noGrp="1"/>
          </p:cNvSpPr>
          <p:nvPr>
            <p:ph type="dt" sz="half" idx="10"/>
          </p:nvPr>
        </p:nvSpPr>
        <p:spPr/>
        <p:txBody>
          <a:bodyPr/>
          <a:lstStyle/>
          <a:p>
            <a:fld id="{57BD79D1-CE7E-40BB-B4E6-B3D5A292E12E}" type="datetimeFigureOut">
              <a:rPr lang="en-GB" smtClean="0"/>
              <a:t>18/02/2022</a:t>
            </a:fld>
            <a:endParaRPr lang="en-GB"/>
          </a:p>
        </p:txBody>
      </p:sp>
      <p:sp>
        <p:nvSpPr>
          <p:cNvPr id="5" name="Footer Placeholder 4">
            <a:extLst>
              <a:ext uri="{FF2B5EF4-FFF2-40B4-BE49-F238E27FC236}">
                <a16:creationId xmlns:a16="http://schemas.microsoft.com/office/drawing/2014/main" id="{975B84F7-0067-4A87-A611-9FF3A3A00C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9DAFE5-479B-4C09-936C-F54F6B526F95}"/>
              </a:ext>
            </a:extLst>
          </p:cNvPr>
          <p:cNvSpPr>
            <a:spLocks noGrp="1"/>
          </p:cNvSpPr>
          <p:nvPr>
            <p:ph type="sldNum" sz="quarter" idx="12"/>
          </p:nvPr>
        </p:nvSpPr>
        <p:spPr/>
        <p:txBody>
          <a:bodyPr/>
          <a:lstStyle/>
          <a:p>
            <a:fld id="{A9A6ECBA-3018-4AC4-8E0A-547095CD72BC}" type="slidenum">
              <a:rPr lang="en-GB" smtClean="0"/>
              <a:t>‹#›</a:t>
            </a:fld>
            <a:endParaRPr lang="en-GB"/>
          </a:p>
        </p:txBody>
      </p:sp>
    </p:spTree>
    <p:extLst>
      <p:ext uri="{BB962C8B-B14F-4D97-AF65-F5344CB8AC3E}">
        <p14:creationId xmlns:p14="http://schemas.microsoft.com/office/powerpoint/2010/main" val="9067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A730B-EDA5-4326-B457-F20C187D70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B1AE1C-2307-4CD1-B447-EB48284BB7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F3C064-CED6-4369-A4AE-F8F23D969467}"/>
              </a:ext>
            </a:extLst>
          </p:cNvPr>
          <p:cNvSpPr>
            <a:spLocks noGrp="1"/>
          </p:cNvSpPr>
          <p:nvPr>
            <p:ph type="dt" sz="half" idx="10"/>
          </p:nvPr>
        </p:nvSpPr>
        <p:spPr/>
        <p:txBody>
          <a:bodyPr/>
          <a:lstStyle/>
          <a:p>
            <a:fld id="{57BD79D1-CE7E-40BB-B4E6-B3D5A292E12E}" type="datetimeFigureOut">
              <a:rPr lang="en-GB" smtClean="0"/>
              <a:t>18/02/2022</a:t>
            </a:fld>
            <a:endParaRPr lang="en-GB"/>
          </a:p>
        </p:txBody>
      </p:sp>
      <p:sp>
        <p:nvSpPr>
          <p:cNvPr id="5" name="Footer Placeholder 4">
            <a:extLst>
              <a:ext uri="{FF2B5EF4-FFF2-40B4-BE49-F238E27FC236}">
                <a16:creationId xmlns:a16="http://schemas.microsoft.com/office/drawing/2014/main" id="{46CF2926-FFEA-4FFB-A1CB-85AF26B2A2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8738D7-4195-4997-B057-C10659F4763A}"/>
              </a:ext>
            </a:extLst>
          </p:cNvPr>
          <p:cNvSpPr>
            <a:spLocks noGrp="1"/>
          </p:cNvSpPr>
          <p:nvPr>
            <p:ph type="sldNum" sz="quarter" idx="12"/>
          </p:nvPr>
        </p:nvSpPr>
        <p:spPr/>
        <p:txBody>
          <a:bodyPr/>
          <a:lstStyle/>
          <a:p>
            <a:fld id="{A9A6ECBA-3018-4AC4-8E0A-547095CD72BC}" type="slidenum">
              <a:rPr lang="en-GB" smtClean="0"/>
              <a:t>‹#›</a:t>
            </a:fld>
            <a:endParaRPr lang="en-GB"/>
          </a:p>
        </p:txBody>
      </p:sp>
    </p:spTree>
    <p:extLst>
      <p:ext uri="{BB962C8B-B14F-4D97-AF65-F5344CB8AC3E}">
        <p14:creationId xmlns:p14="http://schemas.microsoft.com/office/powerpoint/2010/main" val="772305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9FA6-552C-4118-916A-DF727C35C3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F46268-7DBC-4D10-B420-9F0C60E86F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0C4DC89-4AB0-4B68-8C0A-C45D8F14E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6C6821A-0DF3-4F99-8FEB-17ED5A92E425}"/>
              </a:ext>
            </a:extLst>
          </p:cNvPr>
          <p:cNvSpPr>
            <a:spLocks noGrp="1"/>
          </p:cNvSpPr>
          <p:nvPr>
            <p:ph type="dt" sz="half" idx="10"/>
          </p:nvPr>
        </p:nvSpPr>
        <p:spPr/>
        <p:txBody>
          <a:bodyPr/>
          <a:lstStyle/>
          <a:p>
            <a:fld id="{57BD79D1-CE7E-40BB-B4E6-B3D5A292E12E}" type="datetimeFigureOut">
              <a:rPr lang="en-GB" smtClean="0"/>
              <a:t>18/02/2022</a:t>
            </a:fld>
            <a:endParaRPr lang="en-GB"/>
          </a:p>
        </p:txBody>
      </p:sp>
      <p:sp>
        <p:nvSpPr>
          <p:cNvPr id="6" name="Footer Placeholder 5">
            <a:extLst>
              <a:ext uri="{FF2B5EF4-FFF2-40B4-BE49-F238E27FC236}">
                <a16:creationId xmlns:a16="http://schemas.microsoft.com/office/drawing/2014/main" id="{51989681-E895-4232-B782-45F454B4BB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2DD291-EE1D-41A1-80B7-4ED6AFD70F50}"/>
              </a:ext>
            </a:extLst>
          </p:cNvPr>
          <p:cNvSpPr>
            <a:spLocks noGrp="1"/>
          </p:cNvSpPr>
          <p:nvPr>
            <p:ph type="sldNum" sz="quarter" idx="12"/>
          </p:nvPr>
        </p:nvSpPr>
        <p:spPr/>
        <p:txBody>
          <a:bodyPr/>
          <a:lstStyle/>
          <a:p>
            <a:fld id="{A9A6ECBA-3018-4AC4-8E0A-547095CD72BC}" type="slidenum">
              <a:rPr lang="en-GB" smtClean="0"/>
              <a:t>‹#›</a:t>
            </a:fld>
            <a:endParaRPr lang="en-GB"/>
          </a:p>
        </p:txBody>
      </p:sp>
    </p:spTree>
    <p:extLst>
      <p:ext uri="{BB962C8B-B14F-4D97-AF65-F5344CB8AC3E}">
        <p14:creationId xmlns:p14="http://schemas.microsoft.com/office/powerpoint/2010/main" val="942219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4161B-75EF-40AB-B96C-6BB06F6959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F614C7-BEED-47EA-A33F-D538FAFDC7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82DA95-CB43-4882-ADA0-7ACAE4153A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B9C9E9-1464-4068-8BD6-A48BF61ED6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229C93-C38B-40D9-9AAC-A892326A81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A14CBA-2DF1-4629-978B-113864EF7664}"/>
              </a:ext>
            </a:extLst>
          </p:cNvPr>
          <p:cNvSpPr>
            <a:spLocks noGrp="1"/>
          </p:cNvSpPr>
          <p:nvPr>
            <p:ph type="dt" sz="half" idx="10"/>
          </p:nvPr>
        </p:nvSpPr>
        <p:spPr/>
        <p:txBody>
          <a:bodyPr/>
          <a:lstStyle/>
          <a:p>
            <a:fld id="{57BD79D1-CE7E-40BB-B4E6-B3D5A292E12E}" type="datetimeFigureOut">
              <a:rPr lang="en-GB" smtClean="0"/>
              <a:t>18/02/2022</a:t>
            </a:fld>
            <a:endParaRPr lang="en-GB"/>
          </a:p>
        </p:txBody>
      </p:sp>
      <p:sp>
        <p:nvSpPr>
          <p:cNvPr id="8" name="Footer Placeholder 7">
            <a:extLst>
              <a:ext uri="{FF2B5EF4-FFF2-40B4-BE49-F238E27FC236}">
                <a16:creationId xmlns:a16="http://schemas.microsoft.com/office/drawing/2014/main" id="{6EEE3A98-7E90-4102-A853-B43BEBCC3A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CA270E6-A3CD-4F89-85AC-CF102FAB79F3}"/>
              </a:ext>
            </a:extLst>
          </p:cNvPr>
          <p:cNvSpPr>
            <a:spLocks noGrp="1"/>
          </p:cNvSpPr>
          <p:nvPr>
            <p:ph type="sldNum" sz="quarter" idx="12"/>
          </p:nvPr>
        </p:nvSpPr>
        <p:spPr/>
        <p:txBody>
          <a:bodyPr/>
          <a:lstStyle/>
          <a:p>
            <a:fld id="{A9A6ECBA-3018-4AC4-8E0A-547095CD72BC}" type="slidenum">
              <a:rPr lang="en-GB" smtClean="0"/>
              <a:t>‹#›</a:t>
            </a:fld>
            <a:endParaRPr lang="en-GB"/>
          </a:p>
        </p:txBody>
      </p:sp>
    </p:spTree>
    <p:extLst>
      <p:ext uri="{BB962C8B-B14F-4D97-AF65-F5344CB8AC3E}">
        <p14:creationId xmlns:p14="http://schemas.microsoft.com/office/powerpoint/2010/main" val="376892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3DFD5-FAC0-49F9-B63B-7376690473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D54DC6-6E30-4702-A454-EBAB867C3999}"/>
              </a:ext>
            </a:extLst>
          </p:cNvPr>
          <p:cNvSpPr>
            <a:spLocks noGrp="1"/>
          </p:cNvSpPr>
          <p:nvPr>
            <p:ph type="dt" sz="half" idx="10"/>
          </p:nvPr>
        </p:nvSpPr>
        <p:spPr/>
        <p:txBody>
          <a:bodyPr/>
          <a:lstStyle/>
          <a:p>
            <a:fld id="{57BD79D1-CE7E-40BB-B4E6-B3D5A292E12E}" type="datetimeFigureOut">
              <a:rPr lang="en-GB" smtClean="0"/>
              <a:t>18/02/2022</a:t>
            </a:fld>
            <a:endParaRPr lang="en-GB"/>
          </a:p>
        </p:txBody>
      </p:sp>
      <p:sp>
        <p:nvSpPr>
          <p:cNvPr id="4" name="Footer Placeholder 3">
            <a:extLst>
              <a:ext uri="{FF2B5EF4-FFF2-40B4-BE49-F238E27FC236}">
                <a16:creationId xmlns:a16="http://schemas.microsoft.com/office/drawing/2014/main" id="{2F6C383C-2703-469F-B3A7-F1341A760D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FE27A93-C46A-4904-8DAF-D585E9EA564C}"/>
              </a:ext>
            </a:extLst>
          </p:cNvPr>
          <p:cNvSpPr>
            <a:spLocks noGrp="1"/>
          </p:cNvSpPr>
          <p:nvPr>
            <p:ph type="sldNum" sz="quarter" idx="12"/>
          </p:nvPr>
        </p:nvSpPr>
        <p:spPr/>
        <p:txBody>
          <a:bodyPr/>
          <a:lstStyle/>
          <a:p>
            <a:fld id="{A9A6ECBA-3018-4AC4-8E0A-547095CD72BC}" type="slidenum">
              <a:rPr lang="en-GB" smtClean="0"/>
              <a:t>‹#›</a:t>
            </a:fld>
            <a:endParaRPr lang="en-GB"/>
          </a:p>
        </p:txBody>
      </p:sp>
    </p:spTree>
    <p:extLst>
      <p:ext uri="{BB962C8B-B14F-4D97-AF65-F5344CB8AC3E}">
        <p14:creationId xmlns:p14="http://schemas.microsoft.com/office/powerpoint/2010/main" val="13400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2EAAD1-DF2B-4230-BA55-8150FA4E07E0}"/>
              </a:ext>
            </a:extLst>
          </p:cNvPr>
          <p:cNvSpPr>
            <a:spLocks noGrp="1"/>
          </p:cNvSpPr>
          <p:nvPr>
            <p:ph type="dt" sz="half" idx="10"/>
          </p:nvPr>
        </p:nvSpPr>
        <p:spPr/>
        <p:txBody>
          <a:bodyPr/>
          <a:lstStyle/>
          <a:p>
            <a:fld id="{57BD79D1-CE7E-40BB-B4E6-B3D5A292E12E}" type="datetimeFigureOut">
              <a:rPr lang="en-GB" smtClean="0"/>
              <a:t>18/02/2022</a:t>
            </a:fld>
            <a:endParaRPr lang="en-GB"/>
          </a:p>
        </p:txBody>
      </p:sp>
      <p:sp>
        <p:nvSpPr>
          <p:cNvPr id="3" name="Footer Placeholder 2">
            <a:extLst>
              <a:ext uri="{FF2B5EF4-FFF2-40B4-BE49-F238E27FC236}">
                <a16:creationId xmlns:a16="http://schemas.microsoft.com/office/drawing/2014/main" id="{D4FEFBE0-835C-47AB-AFC2-FE97063317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23C5448-A7E0-42BF-866B-4986CB4FCA11}"/>
              </a:ext>
            </a:extLst>
          </p:cNvPr>
          <p:cNvSpPr>
            <a:spLocks noGrp="1"/>
          </p:cNvSpPr>
          <p:nvPr>
            <p:ph type="sldNum" sz="quarter" idx="12"/>
          </p:nvPr>
        </p:nvSpPr>
        <p:spPr/>
        <p:txBody>
          <a:bodyPr/>
          <a:lstStyle/>
          <a:p>
            <a:fld id="{A9A6ECBA-3018-4AC4-8E0A-547095CD72BC}" type="slidenum">
              <a:rPr lang="en-GB" smtClean="0"/>
              <a:t>‹#›</a:t>
            </a:fld>
            <a:endParaRPr lang="en-GB"/>
          </a:p>
        </p:txBody>
      </p:sp>
    </p:spTree>
    <p:extLst>
      <p:ext uri="{BB962C8B-B14F-4D97-AF65-F5344CB8AC3E}">
        <p14:creationId xmlns:p14="http://schemas.microsoft.com/office/powerpoint/2010/main" val="221253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9219-D693-4D0D-BFD1-291CB869E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FBEFC76-BA7D-47EC-AD3D-5D1F3ACD7D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37BFA4-4BB5-4D79-83D8-26871A194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2A41F7-6B67-4988-95CE-9B3D085AA54D}"/>
              </a:ext>
            </a:extLst>
          </p:cNvPr>
          <p:cNvSpPr>
            <a:spLocks noGrp="1"/>
          </p:cNvSpPr>
          <p:nvPr>
            <p:ph type="dt" sz="half" idx="10"/>
          </p:nvPr>
        </p:nvSpPr>
        <p:spPr/>
        <p:txBody>
          <a:bodyPr/>
          <a:lstStyle/>
          <a:p>
            <a:fld id="{57BD79D1-CE7E-40BB-B4E6-B3D5A292E12E}" type="datetimeFigureOut">
              <a:rPr lang="en-GB" smtClean="0"/>
              <a:t>18/02/2022</a:t>
            </a:fld>
            <a:endParaRPr lang="en-GB"/>
          </a:p>
        </p:txBody>
      </p:sp>
      <p:sp>
        <p:nvSpPr>
          <p:cNvPr id="6" name="Footer Placeholder 5">
            <a:extLst>
              <a:ext uri="{FF2B5EF4-FFF2-40B4-BE49-F238E27FC236}">
                <a16:creationId xmlns:a16="http://schemas.microsoft.com/office/drawing/2014/main" id="{5996A7EF-FCD9-43D6-B499-0F30327A4E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7D7314-1381-407F-9CF1-BAFC0FFD9F2F}"/>
              </a:ext>
            </a:extLst>
          </p:cNvPr>
          <p:cNvSpPr>
            <a:spLocks noGrp="1"/>
          </p:cNvSpPr>
          <p:nvPr>
            <p:ph type="sldNum" sz="quarter" idx="12"/>
          </p:nvPr>
        </p:nvSpPr>
        <p:spPr/>
        <p:txBody>
          <a:bodyPr/>
          <a:lstStyle/>
          <a:p>
            <a:fld id="{A9A6ECBA-3018-4AC4-8E0A-547095CD72BC}" type="slidenum">
              <a:rPr lang="en-GB" smtClean="0"/>
              <a:t>‹#›</a:t>
            </a:fld>
            <a:endParaRPr lang="en-GB"/>
          </a:p>
        </p:txBody>
      </p:sp>
    </p:spTree>
    <p:extLst>
      <p:ext uri="{BB962C8B-B14F-4D97-AF65-F5344CB8AC3E}">
        <p14:creationId xmlns:p14="http://schemas.microsoft.com/office/powerpoint/2010/main" val="308193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1163-8A5C-4813-BF20-29824684D3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C68CE4F-8CE3-45F6-915D-283570CA2A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D39EFDF-8AA0-4352-9890-DE6B19525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5E2E4-774D-42FC-BE86-02AF339E9F60}"/>
              </a:ext>
            </a:extLst>
          </p:cNvPr>
          <p:cNvSpPr>
            <a:spLocks noGrp="1"/>
          </p:cNvSpPr>
          <p:nvPr>
            <p:ph type="dt" sz="half" idx="10"/>
          </p:nvPr>
        </p:nvSpPr>
        <p:spPr/>
        <p:txBody>
          <a:bodyPr/>
          <a:lstStyle/>
          <a:p>
            <a:fld id="{57BD79D1-CE7E-40BB-B4E6-B3D5A292E12E}" type="datetimeFigureOut">
              <a:rPr lang="en-GB" smtClean="0"/>
              <a:t>18/02/2022</a:t>
            </a:fld>
            <a:endParaRPr lang="en-GB"/>
          </a:p>
        </p:txBody>
      </p:sp>
      <p:sp>
        <p:nvSpPr>
          <p:cNvPr id="6" name="Footer Placeholder 5">
            <a:extLst>
              <a:ext uri="{FF2B5EF4-FFF2-40B4-BE49-F238E27FC236}">
                <a16:creationId xmlns:a16="http://schemas.microsoft.com/office/drawing/2014/main" id="{99A16CA0-7D03-49C6-BD32-7F744B3B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2FB781-407E-4560-BAB6-FB828780E074}"/>
              </a:ext>
            </a:extLst>
          </p:cNvPr>
          <p:cNvSpPr>
            <a:spLocks noGrp="1"/>
          </p:cNvSpPr>
          <p:nvPr>
            <p:ph type="sldNum" sz="quarter" idx="12"/>
          </p:nvPr>
        </p:nvSpPr>
        <p:spPr/>
        <p:txBody>
          <a:bodyPr/>
          <a:lstStyle/>
          <a:p>
            <a:fld id="{A9A6ECBA-3018-4AC4-8E0A-547095CD72BC}" type="slidenum">
              <a:rPr lang="en-GB" smtClean="0"/>
              <a:t>‹#›</a:t>
            </a:fld>
            <a:endParaRPr lang="en-GB"/>
          </a:p>
        </p:txBody>
      </p:sp>
    </p:spTree>
    <p:extLst>
      <p:ext uri="{BB962C8B-B14F-4D97-AF65-F5344CB8AC3E}">
        <p14:creationId xmlns:p14="http://schemas.microsoft.com/office/powerpoint/2010/main" val="395187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59C6E-BF66-4930-8CD1-8709AB9171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0D36E4-B53B-458B-B72B-824DBF6DA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BD154B-914F-430D-9631-FED72F175D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D79D1-CE7E-40BB-B4E6-B3D5A292E12E}" type="datetimeFigureOut">
              <a:rPr lang="en-GB" smtClean="0"/>
              <a:t>18/02/2022</a:t>
            </a:fld>
            <a:endParaRPr lang="en-GB"/>
          </a:p>
        </p:txBody>
      </p:sp>
      <p:sp>
        <p:nvSpPr>
          <p:cNvPr id="5" name="Footer Placeholder 4">
            <a:extLst>
              <a:ext uri="{FF2B5EF4-FFF2-40B4-BE49-F238E27FC236}">
                <a16:creationId xmlns:a16="http://schemas.microsoft.com/office/drawing/2014/main" id="{FC791811-97C7-4C64-8D47-A6164CD92C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0AD969-9B60-4549-A2D1-37C87639D1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6ECBA-3018-4AC4-8E0A-547095CD72BC}" type="slidenum">
              <a:rPr lang="en-GB" smtClean="0"/>
              <a:t>‹#›</a:t>
            </a:fld>
            <a:endParaRPr lang="en-GB"/>
          </a:p>
        </p:txBody>
      </p:sp>
    </p:spTree>
    <p:extLst>
      <p:ext uri="{BB962C8B-B14F-4D97-AF65-F5344CB8AC3E}">
        <p14:creationId xmlns:p14="http://schemas.microsoft.com/office/powerpoint/2010/main" val="1145641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0.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3.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emf"/><Relationship Id="rId7" Type="http://schemas.openxmlformats.org/officeDocument/2006/relationships/image" Target="../media/image25.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3.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hyperlink" Target="https://www.wakefieldprospectus.co.uk/" TargetMode="External"/><Relationship Id="rId5" Type="http://schemas.openxmlformats.org/officeDocument/2006/relationships/image" Target="../media/image4.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4.png"/><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emf"/><Relationship Id="rId7" Type="http://schemas.openxmlformats.org/officeDocument/2006/relationships/image" Target="../media/image37.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4.png"/><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4.png"/><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hyperlink" Target="mailto:tdowey@minsthorpe.cc" TargetMode="External"/><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emf"/><Relationship Id="rId7"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sp>
        <p:nvSpPr>
          <p:cNvPr id="8" name="TextBox 7">
            <a:extLst>
              <a:ext uri="{FF2B5EF4-FFF2-40B4-BE49-F238E27FC236}">
                <a16:creationId xmlns:a16="http://schemas.microsoft.com/office/drawing/2014/main" id="{38C9E0C3-5FA0-4342-9BE3-5820C0941738}"/>
              </a:ext>
            </a:extLst>
          </p:cNvPr>
          <p:cNvSpPr txBox="1"/>
          <p:nvPr/>
        </p:nvSpPr>
        <p:spPr>
          <a:xfrm>
            <a:off x="1524000" y="2668772"/>
            <a:ext cx="4972493" cy="1938992"/>
          </a:xfrm>
          <a:prstGeom prst="rect">
            <a:avLst/>
          </a:prstGeom>
          <a:noFill/>
        </p:spPr>
        <p:txBody>
          <a:bodyPr wrap="square" rtlCol="0">
            <a:spAutoFit/>
          </a:bodyPr>
          <a:lstStyle/>
          <a:p>
            <a:r>
              <a:rPr lang="en-GB"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Wakefield Application Process</a:t>
            </a:r>
          </a:p>
        </p:txBody>
      </p:sp>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287049"/>
            <a:ext cx="881847" cy="824421"/>
          </a:xfrm>
          <a:prstGeom prst="rect">
            <a:avLst/>
          </a:prstGeom>
        </p:spPr>
      </p:pic>
    </p:spTree>
    <p:extLst>
      <p:ext uri="{BB962C8B-B14F-4D97-AF65-F5344CB8AC3E}">
        <p14:creationId xmlns:p14="http://schemas.microsoft.com/office/powerpoint/2010/main" val="87594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349875"/>
            <a:ext cx="881847" cy="761595"/>
          </a:xfrm>
          <a:prstGeom prst="rect">
            <a:avLst/>
          </a:prstGeom>
        </p:spPr>
      </p:pic>
      <p:pic>
        <p:nvPicPr>
          <p:cNvPr id="10" name="Picture 9">
            <a:extLst>
              <a:ext uri="{FF2B5EF4-FFF2-40B4-BE49-F238E27FC236}">
                <a16:creationId xmlns:a16="http://schemas.microsoft.com/office/drawing/2014/main" id="{95034BC6-E6FE-44C0-A7A0-01BDEF3AB552}"/>
              </a:ext>
            </a:extLst>
          </p:cNvPr>
          <p:cNvPicPr>
            <a:picLocks noChangeAspect="1"/>
          </p:cNvPicPr>
          <p:nvPr/>
        </p:nvPicPr>
        <p:blipFill>
          <a:blip r:embed="rId6"/>
          <a:stretch>
            <a:fillRect/>
          </a:stretch>
        </p:blipFill>
        <p:spPr>
          <a:xfrm>
            <a:off x="0" y="1191461"/>
            <a:ext cx="12192000" cy="5622445"/>
          </a:xfrm>
          <a:prstGeom prst="rect">
            <a:avLst/>
          </a:prstGeom>
        </p:spPr>
      </p:pic>
      <p:sp>
        <p:nvSpPr>
          <p:cNvPr id="11" name="Rectangle 10">
            <a:extLst>
              <a:ext uri="{FF2B5EF4-FFF2-40B4-BE49-F238E27FC236}">
                <a16:creationId xmlns:a16="http://schemas.microsoft.com/office/drawing/2014/main" id="{2E0F922F-03E1-4F47-89AD-3A3607C7AAF5}"/>
              </a:ext>
            </a:extLst>
          </p:cNvPr>
          <p:cNvSpPr/>
          <p:nvPr/>
        </p:nvSpPr>
        <p:spPr>
          <a:xfrm>
            <a:off x="6638958" y="4116872"/>
            <a:ext cx="2908069" cy="22033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The information for your application is now complete – as you can see all the sections are highlighted green.</a:t>
            </a:r>
          </a:p>
        </p:txBody>
      </p:sp>
      <p:pic>
        <p:nvPicPr>
          <p:cNvPr id="13" name="Picture 12">
            <a:extLst>
              <a:ext uri="{FF2B5EF4-FFF2-40B4-BE49-F238E27FC236}">
                <a16:creationId xmlns:a16="http://schemas.microsoft.com/office/drawing/2014/main" id="{4EF9DF4B-3103-4E9F-80B1-F003487F40AB}"/>
              </a:ext>
            </a:extLst>
          </p:cNvPr>
          <p:cNvPicPr>
            <a:picLocks noChangeAspect="1"/>
          </p:cNvPicPr>
          <p:nvPr/>
        </p:nvPicPr>
        <p:blipFill>
          <a:blip r:embed="rId7"/>
          <a:stretch>
            <a:fillRect/>
          </a:stretch>
        </p:blipFill>
        <p:spPr>
          <a:xfrm>
            <a:off x="-123362" y="-44094"/>
            <a:ext cx="12274241" cy="6858000"/>
          </a:xfrm>
          <a:prstGeom prst="rect">
            <a:avLst/>
          </a:prstGeom>
        </p:spPr>
      </p:pic>
      <p:sp>
        <p:nvSpPr>
          <p:cNvPr id="14" name="Oval 13">
            <a:extLst>
              <a:ext uri="{FF2B5EF4-FFF2-40B4-BE49-F238E27FC236}">
                <a16:creationId xmlns:a16="http://schemas.microsoft.com/office/drawing/2014/main" id="{92AA0111-DF7B-40A0-94D0-956DA8D9D14C}"/>
              </a:ext>
            </a:extLst>
          </p:cNvPr>
          <p:cNvSpPr/>
          <p:nvPr/>
        </p:nvSpPr>
        <p:spPr>
          <a:xfrm>
            <a:off x="-82241" y="301841"/>
            <a:ext cx="2470334" cy="190869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7F62F18F-4954-45AB-B095-9A32F57A6362}"/>
              </a:ext>
            </a:extLst>
          </p:cNvPr>
          <p:cNvSpPr/>
          <p:nvPr/>
        </p:nvSpPr>
        <p:spPr>
          <a:xfrm>
            <a:off x="3852909" y="2495205"/>
            <a:ext cx="3541251" cy="348834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02ACBFB-C146-401C-BDD7-C5A4F9202B7C}"/>
              </a:ext>
            </a:extLst>
          </p:cNvPr>
          <p:cNvSpPr/>
          <p:nvPr/>
        </p:nvSpPr>
        <p:spPr>
          <a:xfrm>
            <a:off x="5578983" y="123875"/>
            <a:ext cx="2908069" cy="22033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Now we need to start choosing our options – click search courses</a:t>
            </a:r>
          </a:p>
        </p:txBody>
      </p:sp>
      <p:cxnSp>
        <p:nvCxnSpPr>
          <p:cNvPr id="17" name="Straight Arrow Connector 16">
            <a:extLst>
              <a:ext uri="{FF2B5EF4-FFF2-40B4-BE49-F238E27FC236}">
                <a16:creationId xmlns:a16="http://schemas.microsoft.com/office/drawing/2014/main" id="{CA4FB055-9364-41DD-9178-C752C1975A0E}"/>
              </a:ext>
            </a:extLst>
          </p:cNvPr>
          <p:cNvCxnSpPr>
            <a:cxnSpLocks/>
          </p:cNvCxnSpPr>
          <p:nvPr/>
        </p:nvCxnSpPr>
        <p:spPr>
          <a:xfrm flipH="1">
            <a:off x="5362113" y="1793289"/>
            <a:ext cx="1775534" cy="36842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34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349875"/>
            <a:ext cx="881847" cy="761595"/>
          </a:xfrm>
          <a:prstGeom prst="rect">
            <a:avLst/>
          </a:prstGeom>
        </p:spPr>
      </p:pic>
      <p:pic>
        <p:nvPicPr>
          <p:cNvPr id="10" name="Picture 9">
            <a:extLst>
              <a:ext uri="{FF2B5EF4-FFF2-40B4-BE49-F238E27FC236}">
                <a16:creationId xmlns:a16="http://schemas.microsoft.com/office/drawing/2014/main" id="{952E6E59-2868-4AC2-9D6B-6B83E7C83093}"/>
              </a:ext>
            </a:extLst>
          </p:cNvPr>
          <p:cNvPicPr>
            <a:picLocks noChangeAspect="1"/>
          </p:cNvPicPr>
          <p:nvPr/>
        </p:nvPicPr>
        <p:blipFill>
          <a:blip r:embed="rId6"/>
          <a:stretch>
            <a:fillRect/>
          </a:stretch>
        </p:blipFill>
        <p:spPr>
          <a:xfrm>
            <a:off x="-82241" y="-44094"/>
            <a:ext cx="12274241" cy="6902093"/>
          </a:xfrm>
          <a:prstGeom prst="rect">
            <a:avLst/>
          </a:prstGeom>
        </p:spPr>
      </p:pic>
      <p:sp>
        <p:nvSpPr>
          <p:cNvPr id="11" name="Rectangle 10">
            <a:extLst>
              <a:ext uri="{FF2B5EF4-FFF2-40B4-BE49-F238E27FC236}">
                <a16:creationId xmlns:a16="http://schemas.microsoft.com/office/drawing/2014/main" id="{8F923885-3743-46BC-A082-B3F8F21E7AFD}"/>
              </a:ext>
            </a:extLst>
          </p:cNvPr>
          <p:cNvSpPr/>
          <p:nvPr/>
        </p:nvSpPr>
        <p:spPr>
          <a:xfrm>
            <a:off x="3616124" y="3936094"/>
            <a:ext cx="6539930" cy="24469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For this presentation we are going to use full time courses, but if you are interested in apprenticeships then please research them, but be aware that colleges only offer the training – </a:t>
            </a:r>
            <a:r>
              <a:rPr lang="en-GB" b="1" dirty="0">
                <a:solidFill>
                  <a:srgbClr val="7030A0"/>
                </a:solidFill>
              </a:rPr>
              <a:t>NOT THE PAYMENT PART, YOU WILL NEED TO FIND AN EMPLOYER TO PAY </a:t>
            </a:r>
            <a:r>
              <a:rPr lang="en-GB" b="1" dirty="0">
                <a:solidFill>
                  <a:schemeClr val="tx1"/>
                </a:solidFill>
              </a:rPr>
              <a:t>YOU. So the advice would be to apply for a full time course just in case.</a:t>
            </a:r>
          </a:p>
        </p:txBody>
      </p:sp>
    </p:spTree>
    <p:extLst>
      <p:ext uri="{BB962C8B-B14F-4D97-AF65-F5344CB8AC3E}">
        <p14:creationId xmlns:p14="http://schemas.microsoft.com/office/powerpoint/2010/main" val="346123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349875"/>
            <a:ext cx="881847" cy="761595"/>
          </a:xfrm>
          <a:prstGeom prst="rect">
            <a:avLst/>
          </a:prstGeom>
        </p:spPr>
      </p:pic>
      <p:pic>
        <p:nvPicPr>
          <p:cNvPr id="10" name="Picture 9">
            <a:extLst>
              <a:ext uri="{FF2B5EF4-FFF2-40B4-BE49-F238E27FC236}">
                <a16:creationId xmlns:a16="http://schemas.microsoft.com/office/drawing/2014/main" id="{4E0D4939-25F0-452B-B0F3-412A141F8EE3}"/>
              </a:ext>
            </a:extLst>
          </p:cNvPr>
          <p:cNvPicPr>
            <a:picLocks noChangeAspect="1"/>
          </p:cNvPicPr>
          <p:nvPr/>
        </p:nvPicPr>
        <p:blipFill>
          <a:blip r:embed="rId6"/>
          <a:stretch>
            <a:fillRect/>
          </a:stretch>
        </p:blipFill>
        <p:spPr>
          <a:xfrm>
            <a:off x="-82240" y="-44094"/>
            <a:ext cx="12192000" cy="6946189"/>
          </a:xfrm>
          <a:prstGeom prst="rect">
            <a:avLst/>
          </a:prstGeom>
        </p:spPr>
      </p:pic>
      <p:sp>
        <p:nvSpPr>
          <p:cNvPr id="11" name="Rectangle 10">
            <a:extLst>
              <a:ext uri="{FF2B5EF4-FFF2-40B4-BE49-F238E27FC236}">
                <a16:creationId xmlns:a16="http://schemas.microsoft.com/office/drawing/2014/main" id="{3931CE5B-DCD8-4038-958C-5608E500B726}"/>
              </a:ext>
            </a:extLst>
          </p:cNvPr>
          <p:cNvSpPr/>
          <p:nvPr/>
        </p:nvSpPr>
        <p:spPr>
          <a:xfrm>
            <a:off x="2995895" y="1712911"/>
            <a:ext cx="6000991" cy="22661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If you know where you want to go then it is best to search by provider</a:t>
            </a:r>
          </a:p>
        </p:txBody>
      </p:sp>
      <p:cxnSp>
        <p:nvCxnSpPr>
          <p:cNvPr id="12" name="Straight Arrow Connector 11">
            <a:extLst>
              <a:ext uri="{FF2B5EF4-FFF2-40B4-BE49-F238E27FC236}">
                <a16:creationId xmlns:a16="http://schemas.microsoft.com/office/drawing/2014/main" id="{D9C8CF3C-46D2-4E03-942D-E1015D385850}"/>
              </a:ext>
            </a:extLst>
          </p:cNvPr>
          <p:cNvCxnSpPr>
            <a:cxnSpLocks/>
          </p:cNvCxnSpPr>
          <p:nvPr/>
        </p:nvCxnSpPr>
        <p:spPr>
          <a:xfrm flipH="1">
            <a:off x="1524001" y="3509963"/>
            <a:ext cx="2240131" cy="26015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6DBD96C-DADD-4EA9-BA8C-B2C1BAE8982C}"/>
              </a:ext>
            </a:extLst>
          </p:cNvPr>
          <p:cNvPicPr>
            <a:picLocks noChangeAspect="1"/>
          </p:cNvPicPr>
          <p:nvPr/>
        </p:nvPicPr>
        <p:blipFill>
          <a:blip r:embed="rId7"/>
          <a:stretch>
            <a:fillRect/>
          </a:stretch>
        </p:blipFill>
        <p:spPr>
          <a:xfrm>
            <a:off x="-82242" y="-177553"/>
            <a:ext cx="12274241" cy="7035554"/>
          </a:xfrm>
          <a:prstGeom prst="rect">
            <a:avLst/>
          </a:prstGeom>
        </p:spPr>
      </p:pic>
      <p:sp>
        <p:nvSpPr>
          <p:cNvPr id="17" name="Rectangle 16">
            <a:extLst>
              <a:ext uri="{FF2B5EF4-FFF2-40B4-BE49-F238E27FC236}">
                <a16:creationId xmlns:a16="http://schemas.microsoft.com/office/drawing/2014/main" id="{7371C6CE-3973-4944-8E5E-B318DF848AE2}"/>
              </a:ext>
            </a:extLst>
          </p:cNvPr>
          <p:cNvSpPr/>
          <p:nvPr/>
        </p:nvSpPr>
        <p:spPr>
          <a:xfrm>
            <a:off x="6707838" y="706573"/>
            <a:ext cx="2908069" cy="22033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If you are applying to Minsthorpe Click here</a:t>
            </a:r>
          </a:p>
        </p:txBody>
      </p:sp>
      <p:cxnSp>
        <p:nvCxnSpPr>
          <p:cNvPr id="18" name="Straight Arrow Connector 17">
            <a:extLst>
              <a:ext uri="{FF2B5EF4-FFF2-40B4-BE49-F238E27FC236}">
                <a16:creationId xmlns:a16="http://schemas.microsoft.com/office/drawing/2014/main" id="{434D6154-2A76-4D86-B9F2-6319649A38A8}"/>
              </a:ext>
            </a:extLst>
          </p:cNvPr>
          <p:cNvCxnSpPr>
            <a:cxnSpLocks/>
          </p:cNvCxnSpPr>
          <p:nvPr/>
        </p:nvCxnSpPr>
        <p:spPr>
          <a:xfrm flipH="1">
            <a:off x="5723441" y="2652479"/>
            <a:ext cx="1336023" cy="11231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46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349875"/>
            <a:ext cx="881847" cy="761595"/>
          </a:xfrm>
          <a:prstGeom prst="rect">
            <a:avLst/>
          </a:prstGeom>
        </p:spPr>
      </p:pic>
      <p:pic>
        <p:nvPicPr>
          <p:cNvPr id="10" name="Picture 9">
            <a:extLst>
              <a:ext uri="{FF2B5EF4-FFF2-40B4-BE49-F238E27FC236}">
                <a16:creationId xmlns:a16="http://schemas.microsoft.com/office/drawing/2014/main" id="{C35C8656-AB1B-43CE-8A9E-5044A055D768}"/>
              </a:ext>
            </a:extLst>
          </p:cNvPr>
          <p:cNvPicPr>
            <a:picLocks noChangeAspect="1"/>
          </p:cNvPicPr>
          <p:nvPr/>
        </p:nvPicPr>
        <p:blipFill>
          <a:blip r:embed="rId6"/>
          <a:stretch>
            <a:fillRect/>
          </a:stretch>
        </p:blipFill>
        <p:spPr>
          <a:xfrm>
            <a:off x="-82242" y="-44094"/>
            <a:ext cx="12274241" cy="6902094"/>
          </a:xfrm>
          <a:prstGeom prst="rect">
            <a:avLst/>
          </a:prstGeom>
        </p:spPr>
      </p:pic>
      <p:sp>
        <p:nvSpPr>
          <p:cNvPr id="11" name="Rectangle 10">
            <a:extLst>
              <a:ext uri="{FF2B5EF4-FFF2-40B4-BE49-F238E27FC236}">
                <a16:creationId xmlns:a16="http://schemas.microsoft.com/office/drawing/2014/main" id="{3FF52697-9192-45C7-BF43-D7A3A28F4E82}"/>
              </a:ext>
            </a:extLst>
          </p:cNvPr>
          <p:cNvSpPr/>
          <p:nvPr/>
        </p:nvSpPr>
        <p:spPr>
          <a:xfrm>
            <a:off x="7289852" y="1122363"/>
            <a:ext cx="2908069" cy="22033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You can now start choosing your subjects </a:t>
            </a:r>
          </a:p>
        </p:txBody>
      </p:sp>
      <p:pic>
        <p:nvPicPr>
          <p:cNvPr id="13" name="Picture 12">
            <a:extLst>
              <a:ext uri="{FF2B5EF4-FFF2-40B4-BE49-F238E27FC236}">
                <a16:creationId xmlns:a16="http://schemas.microsoft.com/office/drawing/2014/main" id="{B35B63FB-38FD-431A-BFCA-78D387570132}"/>
              </a:ext>
            </a:extLst>
          </p:cNvPr>
          <p:cNvPicPr>
            <a:picLocks noChangeAspect="1"/>
          </p:cNvPicPr>
          <p:nvPr/>
        </p:nvPicPr>
        <p:blipFill>
          <a:blip r:embed="rId7"/>
          <a:stretch>
            <a:fillRect/>
          </a:stretch>
        </p:blipFill>
        <p:spPr>
          <a:xfrm>
            <a:off x="5538425" y="2500682"/>
            <a:ext cx="6410921" cy="3982998"/>
          </a:xfrm>
          <a:prstGeom prst="rect">
            <a:avLst/>
          </a:prstGeom>
        </p:spPr>
      </p:pic>
      <p:sp>
        <p:nvSpPr>
          <p:cNvPr id="14" name="Rectangle 13">
            <a:extLst>
              <a:ext uri="{FF2B5EF4-FFF2-40B4-BE49-F238E27FC236}">
                <a16:creationId xmlns:a16="http://schemas.microsoft.com/office/drawing/2014/main" id="{61A6EE25-D102-47EF-AD08-8062FC8BF229}"/>
              </a:ext>
            </a:extLst>
          </p:cNvPr>
          <p:cNvSpPr/>
          <p:nvPr/>
        </p:nvSpPr>
        <p:spPr>
          <a:xfrm>
            <a:off x="7442252" y="1274763"/>
            <a:ext cx="2908069" cy="22033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By clicking on a subject you can research the skills, course details, next steps and the entry requirements for the subject.</a:t>
            </a:r>
          </a:p>
        </p:txBody>
      </p:sp>
      <p:pic>
        <p:nvPicPr>
          <p:cNvPr id="16" name="Picture 15">
            <a:extLst>
              <a:ext uri="{FF2B5EF4-FFF2-40B4-BE49-F238E27FC236}">
                <a16:creationId xmlns:a16="http://schemas.microsoft.com/office/drawing/2014/main" id="{95049D8C-B47E-4279-B993-67EA27CEF5B3}"/>
              </a:ext>
            </a:extLst>
          </p:cNvPr>
          <p:cNvPicPr>
            <a:picLocks noChangeAspect="1"/>
          </p:cNvPicPr>
          <p:nvPr/>
        </p:nvPicPr>
        <p:blipFill>
          <a:blip r:embed="rId8"/>
          <a:stretch>
            <a:fillRect/>
          </a:stretch>
        </p:blipFill>
        <p:spPr>
          <a:xfrm>
            <a:off x="0" y="0"/>
            <a:ext cx="12274241" cy="6858000"/>
          </a:xfrm>
          <a:prstGeom prst="rect">
            <a:avLst/>
          </a:prstGeom>
        </p:spPr>
      </p:pic>
      <p:sp>
        <p:nvSpPr>
          <p:cNvPr id="17" name="Rectangle 16">
            <a:extLst>
              <a:ext uri="{FF2B5EF4-FFF2-40B4-BE49-F238E27FC236}">
                <a16:creationId xmlns:a16="http://schemas.microsoft.com/office/drawing/2014/main" id="{1E1D097D-E00A-4524-BF1A-AA38F3289B38}"/>
              </a:ext>
            </a:extLst>
          </p:cNvPr>
          <p:cNvSpPr/>
          <p:nvPr/>
        </p:nvSpPr>
        <p:spPr>
          <a:xfrm>
            <a:off x="5956918" y="1427163"/>
            <a:ext cx="4545804" cy="32051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Next steps – It is important that if you have a career in mind that involves studying a degree at University or a Degree Apprenticeship that you RESEARCH the entry requirements of the degree you will need to study. </a:t>
            </a:r>
          </a:p>
          <a:p>
            <a:pPr algn="ctr"/>
            <a:r>
              <a:rPr lang="en-GB" b="1" dirty="0">
                <a:solidFill>
                  <a:schemeClr val="tx1"/>
                </a:solidFill>
              </a:rPr>
              <a:t>For example if you want to study Medicine you will need to study A Level Chemistry, plus one from Biology, Maths or Physics</a:t>
            </a:r>
          </a:p>
        </p:txBody>
      </p:sp>
    </p:spTree>
    <p:extLst>
      <p:ext uri="{BB962C8B-B14F-4D97-AF65-F5344CB8AC3E}">
        <p14:creationId xmlns:p14="http://schemas.microsoft.com/office/powerpoint/2010/main" val="323037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349875"/>
            <a:ext cx="881847" cy="761595"/>
          </a:xfrm>
          <a:prstGeom prst="rect">
            <a:avLst/>
          </a:prstGeom>
        </p:spPr>
      </p:pic>
      <p:pic>
        <p:nvPicPr>
          <p:cNvPr id="10" name="Picture 9">
            <a:extLst>
              <a:ext uri="{FF2B5EF4-FFF2-40B4-BE49-F238E27FC236}">
                <a16:creationId xmlns:a16="http://schemas.microsoft.com/office/drawing/2014/main" id="{FC63ADB1-253C-401A-8060-A24CBA136DBC}"/>
              </a:ext>
            </a:extLst>
          </p:cNvPr>
          <p:cNvPicPr>
            <a:picLocks noChangeAspect="1"/>
          </p:cNvPicPr>
          <p:nvPr/>
        </p:nvPicPr>
        <p:blipFill>
          <a:blip r:embed="rId6"/>
          <a:stretch>
            <a:fillRect/>
          </a:stretch>
        </p:blipFill>
        <p:spPr>
          <a:xfrm>
            <a:off x="-82241" y="-44094"/>
            <a:ext cx="12274241" cy="6902094"/>
          </a:xfrm>
          <a:prstGeom prst="rect">
            <a:avLst/>
          </a:prstGeom>
        </p:spPr>
      </p:pic>
      <p:sp>
        <p:nvSpPr>
          <p:cNvPr id="11" name="Rectangle 10">
            <a:extLst>
              <a:ext uri="{FF2B5EF4-FFF2-40B4-BE49-F238E27FC236}">
                <a16:creationId xmlns:a16="http://schemas.microsoft.com/office/drawing/2014/main" id="{A35DFA66-61CF-4E4B-8A98-3DF99F665397}"/>
              </a:ext>
            </a:extLst>
          </p:cNvPr>
          <p:cNvSpPr/>
          <p:nvPr/>
        </p:nvSpPr>
        <p:spPr>
          <a:xfrm>
            <a:off x="8276007" y="1811045"/>
            <a:ext cx="3365725" cy="28306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Choosing my subjects – Just add to favourites. Remember you need to add 3 subjects – If you choose Double Health &amp; Social Care or Double sport this will take up two of your options.</a:t>
            </a:r>
          </a:p>
        </p:txBody>
      </p:sp>
      <p:cxnSp>
        <p:nvCxnSpPr>
          <p:cNvPr id="12" name="Straight Arrow Connector 11">
            <a:extLst>
              <a:ext uri="{FF2B5EF4-FFF2-40B4-BE49-F238E27FC236}">
                <a16:creationId xmlns:a16="http://schemas.microsoft.com/office/drawing/2014/main" id="{7BF3D38B-BD2D-4E02-85FB-2B15ED1F8E92}"/>
              </a:ext>
            </a:extLst>
          </p:cNvPr>
          <p:cNvCxnSpPr>
            <a:cxnSpLocks/>
          </p:cNvCxnSpPr>
          <p:nvPr/>
        </p:nvCxnSpPr>
        <p:spPr>
          <a:xfrm flipH="1">
            <a:off x="10570104" y="4412096"/>
            <a:ext cx="444738" cy="15190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65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349875"/>
            <a:ext cx="881847" cy="761595"/>
          </a:xfrm>
          <a:prstGeom prst="rect">
            <a:avLst/>
          </a:prstGeom>
        </p:spPr>
      </p:pic>
      <p:pic>
        <p:nvPicPr>
          <p:cNvPr id="10" name="Picture 9">
            <a:extLst>
              <a:ext uri="{FF2B5EF4-FFF2-40B4-BE49-F238E27FC236}">
                <a16:creationId xmlns:a16="http://schemas.microsoft.com/office/drawing/2014/main" id="{8B0FADA7-2B9F-4ED7-B85C-E5DA6124E1FB}"/>
              </a:ext>
            </a:extLst>
          </p:cNvPr>
          <p:cNvPicPr>
            <a:picLocks noChangeAspect="1"/>
          </p:cNvPicPr>
          <p:nvPr/>
        </p:nvPicPr>
        <p:blipFill>
          <a:blip r:embed="rId6"/>
          <a:stretch>
            <a:fillRect/>
          </a:stretch>
        </p:blipFill>
        <p:spPr>
          <a:xfrm>
            <a:off x="-82241" y="-44094"/>
            <a:ext cx="12274241" cy="6902094"/>
          </a:xfrm>
          <a:prstGeom prst="rect">
            <a:avLst/>
          </a:prstGeom>
        </p:spPr>
      </p:pic>
      <p:sp>
        <p:nvSpPr>
          <p:cNvPr id="11" name="Rectangle 10">
            <a:extLst>
              <a:ext uri="{FF2B5EF4-FFF2-40B4-BE49-F238E27FC236}">
                <a16:creationId xmlns:a16="http://schemas.microsoft.com/office/drawing/2014/main" id="{9AB3EC07-AB40-4B3A-B695-8D019E93370D}"/>
              </a:ext>
            </a:extLst>
          </p:cNvPr>
          <p:cNvSpPr/>
          <p:nvPr/>
        </p:nvSpPr>
        <p:spPr>
          <a:xfrm>
            <a:off x="9720140" y="1769351"/>
            <a:ext cx="1417468" cy="1828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Click on your account</a:t>
            </a:r>
          </a:p>
        </p:txBody>
      </p:sp>
      <p:cxnSp>
        <p:nvCxnSpPr>
          <p:cNvPr id="12" name="Straight Arrow Connector 11">
            <a:extLst>
              <a:ext uri="{FF2B5EF4-FFF2-40B4-BE49-F238E27FC236}">
                <a16:creationId xmlns:a16="http://schemas.microsoft.com/office/drawing/2014/main" id="{E66DC2EB-4963-49FB-8848-F94172D9CEEE}"/>
              </a:ext>
            </a:extLst>
          </p:cNvPr>
          <p:cNvCxnSpPr>
            <a:cxnSpLocks/>
          </p:cNvCxnSpPr>
          <p:nvPr/>
        </p:nvCxnSpPr>
        <p:spPr>
          <a:xfrm flipH="1" flipV="1">
            <a:off x="10138300" y="341555"/>
            <a:ext cx="95703" cy="16719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19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358248" y="30136"/>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349875"/>
            <a:ext cx="881847" cy="761595"/>
          </a:xfrm>
          <a:prstGeom prst="rect">
            <a:avLst/>
          </a:prstGeom>
        </p:spPr>
      </p:pic>
      <p:pic>
        <p:nvPicPr>
          <p:cNvPr id="13" name="Picture 12">
            <a:extLst>
              <a:ext uri="{FF2B5EF4-FFF2-40B4-BE49-F238E27FC236}">
                <a16:creationId xmlns:a16="http://schemas.microsoft.com/office/drawing/2014/main" id="{8A25C20F-2652-4F81-AC89-10D35BB92215}"/>
              </a:ext>
            </a:extLst>
          </p:cNvPr>
          <p:cNvPicPr>
            <a:picLocks noChangeAspect="1"/>
          </p:cNvPicPr>
          <p:nvPr/>
        </p:nvPicPr>
        <p:blipFill>
          <a:blip r:embed="rId6"/>
          <a:stretch>
            <a:fillRect/>
          </a:stretch>
        </p:blipFill>
        <p:spPr>
          <a:xfrm>
            <a:off x="0" y="1435233"/>
            <a:ext cx="8358248" cy="4790077"/>
          </a:xfrm>
          <a:prstGeom prst="rect">
            <a:avLst/>
          </a:prstGeom>
        </p:spPr>
      </p:pic>
      <p:sp>
        <p:nvSpPr>
          <p:cNvPr id="11" name="Rectangle 10">
            <a:extLst>
              <a:ext uri="{FF2B5EF4-FFF2-40B4-BE49-F238E27FC236}">
                <a16:creationId xmlns:a16="http://schemas.microsoft.com/office/drawing/2014/main" id="{07652BC2-3AE8-4649-9F22-52932E87B56F}"/>
              </a:ext>
            </a:extLst>
          </p:cNvPr>
          <p:cNvSpPr/>
          <p:nvPr/>
        </p:nvSpPr>
        <p:spPr>
          <a:xfrm>
            <a:off x="7936328" y="2669545"/>
            <a:ext cx="3221397" cy="24659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Please select the provider you are applying too, this should match the courses you have in your favourites.</a:t>
            </a:r>
          </a:p>
        </p:txBody>
      </p:sp>
      <p:cxnSp>
        <p:nvCxnSpPr>
          <p:cNvPr id="14" name="Straight Arrow Connector 13">
            <a:extLst>
              <a:ext uri="{FF2B5EF4-FFF2-40B4-BE49-F238E27FC236}">
                <a16:creationId xmlns:a16="http://schemas.microsoft.com/office/drawing/2014/main" id="{306774B7-C679-4668-8E2B-BF00FFB7C8B2}"/>
              </a:ext>
            </a:extLst>
          </p:cNvPr>
          <p:cNvCxnSpPr>
            <a:cxnSpLocks/>
          </p:cNvCxnSpPr>
          <p:nvPr/>
        </p:nvCxnSpPr>
        <p:spPr>
          <a:xfrm flipH="1">
            <a:off x="7466120" y="4744275"/>
            <a:ext cx="1305018" cy="17395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EEB169A-7F44-4001-B14B-22D1C58229CD}"/>
              </a:ext>
            </a:extLst>
          </p:cNvPr>
          <p:cNvSpPr/>
          <p:nvPr/>
        </p:nvSpPr>
        <p:spPr>
          <a:xfrm>
            <a:off x="2752078" y="5135497"/>
            <a:ext cx="1846555" cy="1573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Click save and continue</a:t>
            </a:r>
          </a:p>
        </p:txBody>
      </p:sp>
      <p:cxnSp>
        <p:nvCxnSpPr>
          <p:cNvPr id="20" name="Straight Arrow Connector 19">
            <a:extLst>
              <a:ext uri="{FF2B5EF4-FFF2-40B4-BE49-F238E27FC236}">
                <a16:creationId xmlns:a16="http://schemas.microsoft.com/office/drawing/2014/main" id="{4ED9090A-F1CE-43EC-ADFE-E3A72752769B}"/>
              </a:ext>
            </a:extLst>
          </p:cNvPr>
          <p:cNvCxnSpPr>
            <a:cxnSpLocks/>
          </p:cNvCxnSpPr>
          <p:nvPr/>
        </p:nvCxnSpPr>
        <p:spPr>
          <a:xfrm flipH="1">
            <a:off x="1608086" y="5581402"/>
            <a:ext cx="1305018" cy="17395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80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349875"/>
            <a:ext cx="881847" cy="761595"/>
          </a:xfrm>
          <a:prstGeom prst="rect">
            <a:avLst/>
          </a:prstGeom>
        </p:spPr>
      </p:pic>
      <p:pic>
        <p:nvPicPr>
          <p:cNvPr id="10" name="Picture 9">
            <a:extLst>
              <a:ext uri="{FF2B5EF4-FFF2-40B4-BE49-F238E27FC236}">
                <a16:creationId xmlns:a16="http://schemas.microsoft.com/office/drawing/2014/main" id="{7A958D57-4949-4078-AD40-9186FD8B43A4}"/>
              </a:ext>
            </a:extLst>
          </p:cNvPr>
          <p:cNvPicPr>
            <a:picLocks noChangeAspect="1"/>
          </p:cNvPicPr>
          <p:nvPr/>
        </p:nvPicPr>
        <p:blipFill>
          <a:blip r:embed="rId6"/>
          <a:stretch>
            <a:fillRect/>
          </a:stretch>
        </p:blipFill>
        <p:spPr>
          <a:xfrm>
            <a:off x="-82240" y="0"/>
            <a:ext cx="12192000" cy="6858000"/>
          </a:xfrm>
          <a:prstGeom prst="rect">
            <a:avLst/>
          </a:prstGeom>
        </p:spPr>
      </p:pic>
      <p:sp>
        <p:nvSpPr>
          <p:cNvPr id="11" name="Oval 10">
            <a:extLst>
              <a:ext uri="{FF2B5EF4-FFF2-40B4-BE49-F238E27FC236}">
                <a16:creationId xmlns:a16="http://schemas.microsoft.com/office/drawing/2014/main" id="{C7CB7E43-D0A4-4D77-A32B-013E1B31F177}"/>
              </a:ext>
            </a:extLst>
          </p:cNvPr>
          <p:cNvSpPr/>
          <p:nvPr/>
        </p:nvSpPr>
        <p:spPr>
          <a:xfrm>
            <a:off x="5797117" y="3852909"/>
            <a:ext cx="3608679" cy="27698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43AD602-71EE-47E2-9404-97A5437DF1C7}"/>
              </a:ext>
            </a:extLst>
          </p:cNvPr>
          <p:cNvSpPr/>
          <p:nvPr/>
        </p:nvSpPr>
        <p:spPr>
          <a:xfrm>
            <a:off x="8482518" y="1182059"/>
            <a:ext cx="2605692" cy="21669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Click course choices and add / remove courses</a:t>
            </a:r>
          </a:p>
        </p:txBody>
      </p:sp>
      <p:cxnSp>
        <p:nvCxnSpPr>
          <p:cNvPr id="13" name="Straight Arrow Connector 12">
            <a:extLst>
              <a:ext uri="{FF2B5EF4-FFF2-40B4-BE49-F238E27FC236}">
                <a16:creationId xmlns:a16="http://schemas.microsoft.com/office/drawing/2014/main" id="{930B4D2E-81FD-4DF0-9D56-3EAF51CEB2B9}"/>
              </a:ext>
            </a:extLst>
          </p:cNvPr>
          <p:cNvCxnSpPr>
            <a:cxnSpLocks/>
          </p:cNvCxnSpPr>
          <p:nvPr/>
        </p:nvCxnSpPr>
        <p:spPr>
          <a:xfrm flipH="1">
            <a:off x="7460969" y="2669526"/>
            <a:ext cx="1944827" cy="318376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6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287049"/>
            <a:ext cx="881847" cy="824421"/>
          </a:xfrm>
          <a:prstGeom prst="rect">
            <a:avLst/>
          </a:prstGeom>
        </p:spPr>
      </p:pic>
      <p:pic>
        <p:nvPicPr>
          <p:cNvPr id="11" name="Picture 10">
            <a:extLst>
              <a:ext uri="{FF2B5EF4-FFF2-40B4-BE49-F238E27FC236}">
                <a16:creationId xmlns:a16="http://schemas.microsoft.com/office/drawing/2014/main" id="{44CDA4EB-E1D4-4EE8-94FD-67D1763743C5}"/>
              </a:ext>
            </a:extLst>
          </p:cNvPr>
          <p:cNvPicPr>
            <a:picLocks noChangeAspect="1"/>
          </p:cNvPicPr>
          <p:nvPr/>
        </p:nvPicPr>
        <p:blipFill>
          <a:blip r:embed="rId6"/>
          <a:stretch>
            <a:fillRect/>
          </a:stretch>
        </p:blipFill>
        <p:spPr>
          <a:xfrm>
            <a:off x="0" y="1901464"/>
            <a:ext cx="9294920" cy="4082086"/>
          </a:xfrm>
          <a:prstGeom prst="rect">
            <a:avLst/>
          </a:prstGeom>
        </p:spPr>
      </p:pic>
      <p:sp>
        <p:nvSpPr>
          <p:cNvPr id="12" name="Rectangle 11">
            <a:extLst>
              <a:ext uri="{FF2B5EF4-FFF2-40B4-BE49-F238E27FC236}">
                <a16:creationId xmlns:a16="http://schemas.microsoft.com/office/drawing/2014/main" id="{E1FA220D-C002-417C-9A35-D5C1E87C3B25}"/>
              </a:ext>
            </a:extLst>
          </p:cNvPr>
          <p:cNvSpPr/>
          <p:nvPr/>
        </p:nvSpPr>
        <p:spPr>
          <a:xfrm>
            <a:off x="4793154" y="1389049"/>
            <a:ext cx="2605692" cy="21669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Click create a new application</a:t>
            </a:r>
          </a:p>
        </p:txBody>
      </p:sp>
      <p:cxnSp>
        <p:nvCxnSpPr>
          <p:cNvPr id="13" name="Straight Arrow Connector 12">
            <a:extLst>
              <a:ext uri="{FF2B5EF4-FFF2-40B4-BE49-F238E27FC236}">
                <a16:creationId xmlns:a16="http://schemas.microsoft.com/office/drawing/2014/main" id="{53992A74-78A0-47F5-89B1-890B9977131E}"/>
              </a:ext>
            </a:extLst>
          </p:cNvPr>
          <p:cNvCxnSpPr>
            <a:cxnSpLocks/>
          </p:cNvCxnSpPr>
          <p:nvPr/>
        </p:nvCxnSpPr>
        <p:spPr>
          <a:xfrm flipH="1">
            <a:off x="1707268" y="2997783"/>
            <a:ext cx="3753900" cy="175011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16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a:extLst>
              <a:ext uri="{FF2B5EF4-FFF2-40B4-BE49-F238E27FC236}">
                <a16:creationId xmlns:a16="http://schemas.microsoft.com/office/drawing/2014/main" id="{A123F7FF-B6EA-44DA-8357-F7C5283DBDB6}"/>
              </a:ext>
            </a:extLst>
          </p:cNvPr>
          <p:cNvCxnSpPr>
            <a:cxnSpLocks/>
          </p:cNvCxnSpPr>
          <p:nvPr/>
        </p:nvCxnSpPr>
        <p:spPr>
          <a:xfrm flipH="1" flipV="1">
            <a:off x="905522" y="1829577"/>
            <a:ext cx="2770900" cy="258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3F27AB9-7172-4D45-ADB2-C51270375C8F}"/>
              </a:ext>
            </a:extLst>
          </p:cNvPr>
          <p:cNvCxnSpPr>
            <a:cxnSpLocks/>
          </p:cNvCxnSpPr>
          <p:nvPr/>
        </p:nvCxnSpPr>
        <p:spPr>
          <a:xfrm flipH="1">
            <a:off x="976544" y="2787016"/>
            <a:ext cx="2617637" cy="75670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349875"/>
            <a:ext cx="881847" cy="761595"/>
          </a:xfrm>
          <a:prstGeom prst="rect">
            <a:avLst/>
          </a:prstGeom>
        </p:spPr>
      </p:pic>
      <p:pic>
        <p:nvPicPr>
          <p:cNvPr id="10" name="Picture 9">
            <a:extLst>
              <a:ext uri="{FF2B5EF4-FFF2-40B4-BE49-F238E27FC236}">
                <a16:creationId xmlns:a16="http://schemas.microsoft.com/office/drawing/2014/main" id="{E47D905F-FB78-4315-B20E-A254895751CA}"/>
              </a:ext>
            </a:extLst>
          </p:cNvPr>
          <p:cNvPicPr>
            <a:picLocks noChangeAspect="1"/>
          </p:cNvPicPr>
          <p:nvPr/>
        </p:nvPicPr>
        <p:blipFill>
          <a:blip r:embed="rId6"/>
          <a:stretch>
            <a:fillRect/>
          </a:stretch>
        </p:blipFill>
        <p:spPr>
          <a:xfrm>
            <a:off x="-82241" y="-44094"/>
            <a:ext cx="12274241" cy="6857999"/>
          </a:xfrm>
          <a:prstGeom prst="rect">
            <a:avLst/>
          </a:prstGeom>
        </p:spPr>
      </p:pic>
      <p:sp>
        <p:nvSpPr>
          <p:cNvPr id="11" name="Rectangle 10">
            <a:extLst>
              <a:ext uri="{FF2B5EF4-FFF2-40B4-BE49-F238E27FC236}">
                <a16:creationId xmlns:a16="http://schemas.microsoft.com/office/drawing/2014/main" id="{3EC58C14-E1AF-4321-91E1-9FE0D0D13653}"/>
              </a:ext>
            </a:extLst>
          </p:cNvPr>
          <p:cNvSpPr/>
          <p:nvPr/>
        </p:nvSpPr>
        <p:spPr>
          <a:xfrm>
            <a:off x="4433691" y="1274134"/>
            <a:ext cx="2605692" cy="21669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Here you are choosing your subjects from your favourites – notice I have 2 from Block D – If I choose 1 of them</a:t>
            </a:r>
          </a:p>
        </p:txBody>
      </p:sp>
      <p:cxnSp>
        <p:nvCxnSpPr>
          <p:cNvPr id="26" name="Straight Arrow Connector 25">
            <a:extLst>
              <a:ext uri="{FF2B5EF4-FFF2-40B4-BE49-F238E27FC236}">
                <a16:creationId xmlns:a16="http://schemas.microsoft.com/office/drawing/2014/main" id="{A6271C49-CF7E-4A13-AEF6-2B17BDEE35EE}"/>
              </a:ext>
            </a:extLst>
          </p:cNvPr>
          <p:cNvCxnSpPr>
            <a:cxnSpLocks/>
          </p:cNvCxnSpPr>
          <p:nvPr/>
        </p:nvCxnSpPr>
        <p:spPr>
          <a:xfrm flipH="1">
            <a:off x="905523" y="1654318"/>
            <a:ext cx="3676421" cy="13905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0877ABD-946E-46D9-85F5-89215D5C4D8E}"/>
              </a:ext>
            </a:extLst>
          </p:cNvPr>
          <p:cNvCxnSpPr>
            <a:cxnSpLocks/>
          </p:cNvCxnSpPr>
          <p:nvPr/>
        </p:nvCxnSpPr>
        <p:spPr>
          <a:xfrm flipH="1">
            <a:off x="795726" y="3018119"/>
            <a:ext cx="3637965" cy="53976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BF926D3-8BF9-4BC8-B4B3-2CA3FEA55401}"/>
              </a:ext>
            </a:extLst>
          </p:cNvPr>
          <p:cNvPicPr>
            <a:picLocks noChangeAspect="1"/>
          </p:cNvPicPr>
          <p:nvPr/>
        </p:nvPicPr>
        <p:blipFill>
          <a:blip r:embed="rId7"/>
          <a:stretch>
            <a:fillRect/>
          </a:stretch>
        </p:blipFill>
        <p:spPr>
          <a:xfrm>
            <a:off x="-82240" y="-44095"/>
            <a:ext cx="12274240" cy="6946188"/>
          </a:xfrm>
          <a:prstGeom prst="rect">
            <a:avLst/>
          </a:prstGeom>
        </p:spPr>
      </p:pic>
      <p:sp>
        <p:nvSpPr>
          <p:cNvPr id="16" name="Rectangle 15">
            <a:extLst>
              <a:ext uri="{FF2B5EF4-FFF2-40B4-BE49-F238E27FC236}">
                <a16:creationId xmlns:a16="http://schemas.microsoft.com/office/drawing/2014/main" id="{EDD0F733-B946-430E-8211-C257DFC117EF}"/>
              </a:ext>
            </a:extLst>
          </p:cNvPr>
          <p:cNvSpPr/>
          <p:nvPr/>
        </p:nvSpPr>
        <p:spPr>
          <a:xfrm>
            <a:off x="2045239" y="636992"/>
            <a:ext cx="5177501" cy="27531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Then you will see the other automatically disappears – this is because they are in the same Block – So please make sure you are choosing 1 subject from each Block – max 3 subjects (so could be A,B,C or B,C, D ETC.)</a:t>
            </a:r>
          </a:p>
        </p:txBody>
      </p:sp>
      <p:cxnSp>
        <p:nvCxnSpPr>
          <p:cNvPr id="29" name="Straight Arrow Connector 28">
            <a:extLst>
              <a:ext uri="{FF2B5EF4-FFF2-40B4-BE49-F238E27FC236}">
                <a16:creationId xmlns:a16="http://schemas.microsoft.com/office/drawing/2014/main" id="{A8D9FEC1-4310-408A-A9D3-277FF4F19818}"/>
              </a:ext>
            </a:extLst>
          </p:cNvPr>
          <p:cNvCxnSpPr>
            <a:cxnSpLocks/>
          </p:cNvCxnSpPr>
          <p:nvPr/>
        </p:nvCxnSpPr>
        <p:spPr>
          <a:xfrm flipV="1">
            <a:off x="7121624" y="1074446"/>
            <a:ext cx="3273286" cy="25938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9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65255" y="-27179"/>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287049"/>
            <a:ext cx="881847" cy="824421"/>
          </a:xfrm>
          <a:prstGeom prst="rect">
            <a:avLst/>
          </a:prstGeom>
        </p:spPr>
      </p:pic>
      <p:sp>
        <p:nvSpPr>
          <p:cNvPr id="10" name="TextBox 9">
            <a:extLst>
              <a:ext uri="{FF2B5EF4-FFF2-40B4-BE49-F238E27FC236}">
                <a16:creationId xmlns:a16="http://schemas.microsoft.com/office/drawing/2014/main" id="{C5BAD87A-63EA-4787-88B6-3D3D9696E924}"/>
              </a:ext>
            </a:extLst>
          </p:cNvPr>
          <p:cNvSpPr txBox="1"/>
          <p:nvPr/>
        </p:nvSpPr>
        <p:spPr>
          <a:xfrm>
            <a:off x="766731" y="2040033"/>
            <a:ext cx="8639066" cy="1477328"/>
          </a:xfrm>
          <a:prstGeom prst="rect">
            <a:avLst/>
          </a:prstGeom>
          <a:noFill/>
        </p:spPr>
        <p:txBody>
          <a:bodyPr wrap="square" rtlCol="0">
            <a:spAutoFit/>
          </a:bodyPr>
          <a:lstStyle/>
          <a:p>
            <a:r>
              <a:rPr lang="en-GB" dirty="0">
                <a:solidFill>
                  <a:schemeClr val="bg1"/>
                </a:solidFill>
              </a:rPr>
              <a:t>To apply to </a:t>
            </a:r>
            <a:r>
              <a:rPr lang="en-GB" dirty="0" err="1">
                <a:solidFill>
                  <a:schemeClr val="bg1"/>
                </a:solidFill>
              </a:rPr>
              <a:t>Minsthorpe</a:t>
            </a:r>
            <a:r>
              <a:rPr lang="en-GB" dirty="0">
                <a:solidFill>
                  <a:schemeClr val="bg1"/>
                </a:solidFill>
              </a:rPr>
              <a:t> Post 16</a:t>
            </a:r>
          </a:p>
          <a:p>
            <a:endParaRPr lang="en-GB" dirty="0"/>
          </a:p>
          <a:p>
            <a:r>
              <a:rPr lang="en-GB" dirty="0">
                <a:solidFill>
                  <a:schemeClr val="bg1"/>
                </a:solidFill>
              </a:rPr>
              <a:t>Go to </a:t>
            </a:r>
            <a:r>
              <a:rPr lang="en-GB" dirty="0">
                <a:hlinkClick r:id="rId6"/>
              </a:rPr>
              <a:t>https://www.wakefieldprospectus.co.uk/</a:t>
            </a:r>
            <a:endParaRPr lang="en-GB" dirty="0"/>
          </a:p>
          <a:p>
            <a:endParaRPr lang="en-GB" dirty="0"/>
          </a:p>
          <a:p>
            <a:r>
              <a:rPr lang="en-GB" dirty="0">
                <a:solidFill>
                  <a:schemeClr val="bg1"/>
                </a:solidFill>
              </a:rPr>
              <a:t>Then use the following slides to guide you through the process </a:t>
            </a:r>
          </a:p>
        </p:txBody>
      </p:sp>
    </p:spTree>
    <p:extLst>
      <p:ext uri="{BB962C8B-B14F-4D97-AF65-F5344CB8AC3E}">
        <p14:creationId xmlns:p14="http://schemas.microsoft.com/office/powerpoint/2010/main" val="957628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349875"/>
            <a:ext cx="881847" cy="761595"/>
          </a:xfrm>
          <a:prstGeom prst="rect">
            <a:avLst/>
          </a:prstGeom>
        </p:spPr>
      </p:pic>
      <p:pic>
        <p:nvPicPr>
          <p:cNvPr id="10" name="Picture 9">
            <a:extLst>
              <a:ext uri="{FF2B5EF4-FFF2-40B4-BE49-F238E27FC236}">
                <a16:creationId xmlns:a16="http://schemas.microsoft.com/office/drawing/2014/main" id="{399F3AE1-814B-40CE-9998-D24A65B543DE}"/>
              </a:ext>
            </a:extLst>
          </p:cNvPr>
          <p:cNvPicPr>
            <a:picLocks noChangeAspect="1"/>
          </p:cNvPicPr>
          <p:nvPr/>
        </p:nvPicPr>
        <p:blipFill>
          <a:blip r:embed="rId6"/>
          <a:stretch>
            <a:fillRect/>
          </a:stretch>
        </p:blipFill>
        <p:spPr>
          <a:xfrm>
            <a:off x="-164482" y="1099663"/>
            <a:ext cx="12433422" cy="5714243"/>
          </a:xfrm>
          <a:prstGeom prst="rect">
            <a:avLst/>
          </a:prstGeom>
        </p:spPr>
      </p:pic>
      <p:sp>
        <p:nvSpPr>
          <p:cNvPr id="11" name="Rectangle 10">
            <a:extLst>
              <a:ext uri="{FF2B5EF4-FFF2-40B4-BE49-F238E27FC236}">
                <a16:creationId xmlns:a16="http://schemas.microsoft.com/office/drawing/2014/main" id="{2D1AE69B-5282-4B27-81E5-4D304CC3FA63}"/>
              </a:ext>
            </a:extLst>
          </p:cNvPr>
          <p:cNvSpPr/>
          <p:nvPr/>
        </p:nvSpPr>
        <p:spPr>
          <a:xfrm>
            <a:off x="5158240" y="2172486"/>
            <a:ext cx="2605692" cy="21669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Your application will be saved as a draft – click continue,  obviously only if you need to add other subjects or you need to come back to your application</a:t>
            </a:r>
          </a:p>
        </p:txBody>
      </p:sp>
      <p:cxnSp>
        <p:nvCxnSpPr>
          <p:cNvPr id="12" name="Straight Arrow Connector 11">
            <a:extLst>
              <a:ext uri="{FF2B5EF4-FFF2-40B4-BE49-F238E27FC236}">
                <a16:creationId xmlns:a16="http://schemas.microsoft.com/office/drawing/2014/main" id="{4791B819-1BC1-4206-860D-0269B2909A8B}"/>
              </a:ext>
            </a:extLst>
          </p:cNvPr>
          <p:cNvCxnSpPr>
            <a:cxnSpLocks/>
          </p:cNvCxnSpPr>
          <p:nvPr/>
        </p:nvCxnSpPr>
        <p:spPr>
          <a:xfrm flipH="1">
            <a:off x="6818050" y="3429000"/>
            <a:ext cx="97655" cy="251016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21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349875"/>
            <a:ext cx="881847" cy="761595"/>
          </a:xfrm>
          <a:prstGeom prst="rect">
            <a:avLst/>
          </a:prstGeom>
        </p:spPr>
      </p:pic>
      <p:pic>
        <p:nvPicPr>
          <p:cNvPr id="10" name="Picture 9">
            <a:extLst>
              <a:ext uri="{FF2B5EF4-FFF2-40B4-BE49-F238E27FC236}">
                <a16:creationId xmlns:a16="http://schemas.microsoft.com/office/drawing/2014/main" id="{D118CA4B-E785-41C2-92FD-79128C19F95F}"/>
              </a:ext>
            </a:extLst>
          </p:cNvPr>
          <p:cNvPicPr>
            <a:picLocks noChangeAspect="1"/>
          </p:cNvPicPr>
          <p:nvPr/>
        </p:nvPicPr>
        <p:blipFill>
          <a:blip r:embed="rId6"/>
          <a:stretch>
            <a:fillRect/>
          </a:stretch>
        </p:blipFill>
        <p:spPr>
          <a:xfrm>
            <a:off x="-275207" y="-116141"/>
            <a:ext cx="12467208" cy="6930047"/>
          </a:xfrm>
          <a:prstGeom prst="rect">
            <a:avLst/>
          </a:prstGeom>
        </p:spPr>
      </p:pic>
      <p:sp>
        <p:nvSpPr>
          <p:cNvPr id="11" name="Rectangle 10">
            <a:extLst>
              <a:ext uri="{FF2B5EF4-FFF2-40B4-BE49-F238E27FC236}">
                <a16:creationId xmlns:a16="http://schemas.microsoft.com/office/drawing/2014/main" id="{1BF3E16D-201E-4D93-B8D9-1DD2C6BECC50}"/>
              </a:ext>
            </a:extLst>
          </p:cNvPr>
          <p:cNvSpPr/>
          <p:nvPr/>
        </p:nvSpPr>
        <p:spPr>
          <a:xfrm>
            <a:off x="6183202" y="1760368"/>
            <a:ext cx="2605692" cy="21669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This is where your research will be useful – why have you chosen your subjects?</a:t>
            </a:r>
          </a:p>
        </p:txBody>
      </p:sp>
      <p:cxnSp>
        <p:nvCxnSpPr>
          <p:cNvPr id="12" name="Straight Arrow Connector 11">
            <a:extLst>
              <a:ext uri="{FF2B5EF4-FFF2-40B4-BE49-F238E27FC236}">
                <a16:creationId xmlns:a16="http://schemas.microsoft.com/office/drawing/2014/main" id="{46DDAB3E-196E-4E91-B7A9-CE12207A7F53}"/>
              </a:ext>
            </a:extLst>
          </p:cNvPr>
          <p:cNvCxnSpPr>
            <a:cxnSpLocks/>
          </p:cNvCxnSpPr>
          <p:nvPr/>
        </p:nvCxnSpPr>
        <p:spPr>
          <a:xfrm flipH="1">
            <a:off x="6096001" y="3602038"/>
            <a:ext cx="881848" cy="10232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77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349875"/>
            <a:ext cx="881847" cy="761595"/>
          </a:xfrm>
          <a:prstGeom prst="rect">
            <a:avLst/>
          </a:prstGeom>
        </p:spPr>
      </p:pic>
      <p:pic>
        <p:nvPicPr>
          <p:cNvPr id="23" name="Picture 22">
            <a:extLst>
              <a:ext uri="{FF2B5EF4-FFF2-40B4-BE49-F238E27FC236}">
                <a16:creationId xmlns:a16="http://schemas.microsoft.com/office/drawing/2014/main" id="{5F140378-B8E8-449D-BD71-135F119F6C9D}"/>
              </a:ext>
            </a:extLst>
          </p:cNvPr>
          <p:cNvPicPr>
            <a:picLocks noChangeAspect="1"/>
          </p:cNvPicPr>
          <p:nvPr/>
        </p:nvPicPr>
        <p:blipFill>
          <a:blip r:embed="rId6"/>
          <a:stretch>
            <a:fillRect/>
          </a:stretch>
        </p:blipFill>
        <p:spPr>
          <a:xfrm>
            <a:off x="-82241" y="-44094"/>
            <a:ext cx="12274241" cy="6858000"/>
          </a:xfrm>
          <a:prstGeom prst="rect">
            <a:avLst/>
          </a:prstGeom>
        </p:spPr>
      </p:pic>
      <p:sp>
        <p:nvSpPr>
          <p:cNvPr id="24" name="Rectangle 23">
            <a:extLst>
              <a:ext uri="{FF2B5EF4-FFF2-40B4-BE49-F238E27FC236}">
                <a16:creationId xmlns:a16="http://schemas.microsoft.com/office/drawing/2014/main" id="{16D051D5-4251-4D3E-A02B-5CDB189A7515}"/>
              </a:ext>
            </a:extLst>
          </p:cNvPr>
          <p:cNvSpPr/>
          <p:nvPr/>
        </p:nvSpPr>
        <p:spPr>
          <a:xfrm>
            <a:off x="6973161" y="1510623"/>
            <a:ext cx="2605692" cy="21669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Last section – Send application</a:t>
            </a:r>
          </a:p>
        </p:txBody>
      </p:sp>
      <p:cxnSp>
        <p:nvCxnSpPr>
          <p:cNvPr id="25" name="Straight Arrow Connector 24">
            <a:extLst>
              <a:ext uri="{FF2B5EF4-FFF2-40B4-BE49-F238E27FC236}">
                <a16:creationId xmlns:a16="http://schemas.microsoft.com/office/drawing/2014/main" id="{650FBF4E-2360-407B-A7FE-EEE52C1BA29D}"/>
              </a:ext>
            </a:extLst>
          </p:cNvPr>
          <p:cNvCxnSpPr>
            <a:cxnSpLocks/>
          </p:cNvCxnSpPr>
          <p:nvPr/>
        </p:nvCxnSpPr>
        <p:spPr>
          <a:xfrm>
            <a:off x="8276007" y="3151573"/>
            <a:ext cx="1271020" cy="25840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7F8BA8E6-6FBA-47BF-B567-B3F62FBBE578}"/>
              </a:ext>
            </a:extLst>
          </p:cNvPr>
          <p:cNvPicPr>
            <a:picLocks noChangeAspect="1"/>
          </p:cNvPicPr>
          <p:nvPr/>
        </p:nvPicPr>
        <p:blipFill>
          <a:blip r:embed="rId7"/>
          <a:stretch>
            <a:fillRect/>
          </a:stretch>
        </p:blipFill>
        <p:spPr>
          <a:xfrm>
            <a:off x="-82241" y="497150"/>
            <a:ext cx="12274241" cy="6316756"/>
          </a:xfrm>
          <a:prstGeom prst="rect">
            <a:avLst/>
          </a:prstGeom>
        </p:spPr>
      </p:pic>
      <p:pic>
        <p:nvPicPr>
          <p:cNvPr id="27" name="Picture 26">
            <a:extLst>
              <a:ext uri="{FF2B5EF4-FFF2-40B4-BE49-F238E27FC236}">
                <a16:creationId xmlns:a16="http://schemas.microsoft.com/office/drawing/2014/main" id="{FEAC4969-F1BD-4FA0-89BE-36036CB7323F}"/>
              </a:ext>
            </a:extLst>
          </p:cNvPr>
          <p:cNvPicPr>
            <a:picLocks noChangeAspect="1"/>
          </p:cNvPicPr>
          <p:nvPr/>
        </p:nvPicPr>
        <p:blipFill>
          <a:blip r:embed="rId8"/>
          <a:stretch>
            <a:fillRect/>
          </a:stretch>
        </p:blipFill>
        <p:spPr>
          <a:xfrm>
            <a:off x="0" y="1012054"/>
            <a:ext cx="12192000" cy="5801852"/>
          </a:xfrm>
          <a:prstGeom prst="rect">
            <a:avLst/>
          </a:prstGeom>
        </p:spPr>
      </p:pic>
      <p:sp>
        <p:nvSpPr>
          <p:cNvPr id="28" name="Rectangle 27">
            <a:extLst>
              <a:ext uri="{FF2B5EF4-FFF2-40B4-BE49-F238E27FC236}">
                <a16:creationId xmlns:a16="http://schemas.microsoft.com/office/drawing/2014/main" id="{D5F0EBFB-2579-4507-ADB0-2CEB5C4094F5}"/>
              </a:ext>
            </a:extLst>
          </p:cNvPr>
          <p:cNvSpPr/>
          <p:nvPr/>
        </p:nvSpPr>
        <p:spPr>
          <a:xfrm>
            <a:off x="3487957" y="2316163"/>
            <a:ext cx="2364231" cy="189640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Tick the boxes to consent and press send your application</a:t>
            </a:r>
          </a:p>
        </p:txBody>
      </p:sp>
      <p:cxnSp>
        <p:nvCxnSpPr>
          <p:cNvPr id="29" name="Straight Arrow Connector 28">
            <a:extLst>
              <a:ext uri="{FF2B5EF4-FFF2-40B4-BE49-F238E27FC236}">
                <a16:creationId xmlns:a16="http://schemas.microsoft.com/office/drawing/2014/main" id="{BD5313A8-19FF-4727-81A9-094E1F498FDB}"/>
              </a:ext>
            </a:extLst>
          </p:cNvPr>
          <p:cNvCxnSpPr>
            <a:cxnSpLocks/>
          </p:cNvCxnSpPr>
          <p:nvPr/>
        </p:nvCxnSpPr>
        <p:spPr>
          <a:xfrm flipH="1">
            <a:off x="1738786" y="4331278"/>
            <a:ext cx="1796811" cy="54019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9BD83F8-54F2-45E3-9318-C427C4ED8FC7}"/>
              </a:ext>
            </a:extLst>
          </p:cNvPr>
          <p:cNvCxnSpPr>
            <a:cxnSpLocks/>
          </p:cNvCxnSpPr>
          <p:nvPr/>
        </p:nvCxnSpPr>
        <p:spPr>
          <a:xfrm flipH="1" flipV="1">
            <a:off x="1607573" y="1837387"/>
            <a:ext cx="2530431" cy="77325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5F15926-4940-46E5-8FD3-5177737DC100}"/>
              </a:ext>
            </a:extLst>
          </p:cNvPr>
          <p:cNvCxnSpPr>
            <a:cxnSpLocks/>
          </p:cNvCxnSpPr>
          <p:nvPr/>
        </p:nvCxnSpPr>
        <p:spPr>
          <a:xfrm flipH="1">
            <a:off x="3358071" y="4212570"/>
            <a:ext cx="896574" cy="18889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55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349875"/>
            <a:ext cx="881847" cy="761595"/>
          </a:xfrm>
          <a:prstGeom prst="rect">
            <a:avLst/>
          </a:prstGeom>
        </p:spPr>
      </p:pic>
      <p:pic>
        <p:nvPicPr>
          <p:cNvPr id="10" name="Picture 9">
            <a:extLst>
              <a:ext uri="{FF2B5EF4-FFF2-40B4-BE49-F238E27FC236}">
                <a16:creationId xmlns:a16="http://schemas.microsoft.com/office/drawing/2014/main" id="{AD7CF074-FA2C-414E-BA23-ACC2C1A36189}"/>
              </a:ext>
            </a:extLst>
          </p:cNvPr>
          <p:cNvPicPr>
            <a:picLocks noChangeAspect="1"/>
          </p:cNvPicPr>
          <p:nvPr/>
        </p:nvPicPr>
        <p:blipFill>
          <a:blip r:embed="rId6"/>
          <a:stretch>
            <a:fillRect/>
          </a:stretch>
        </p:blipFill>
        <p:spPr>
          <a:xfrm>
            <a:off x="-82241" y="-44094"/>
            <a:ext cx="12274241" cy="6858000"/>
          </a:xfrm>
          <a:prstGeom prst="rect">
            <a:avLst/>
          </a:prstGeom>
        </p:spPr>
      </p:pic>
      <p:sp>
        <p:nvSpPr>
          <p:cNvPr id="11" name="Rectangle 10">
            <a:extLst>
              <a:ext uri="{FF2B5EF4-FFF2-40B4-BE49-F238E27FC236}">
                <a16:creationId xmlns:a16="http://schemas.microsoft.com/office/drawing/2014/main" id="{C92217BB-0EE0-414F-B007-49A201E0ABF3}"/>
              </a:ext>
            </a:extLst>
          </p:cNvPr>
          <p:cNvSpPr/>
          <p:nvPr/>
        </p:nvSpPr>
        <p:spPr>
          <a:xfrm>
            <a:off x="8064643" y="1600200"/>
            <a:ext cx="3201120" cy="23097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You will then get this message – your application is complete and you can now use this application to apply to other colleges</a:t>
            </a:r>
          </a:p>
        </p:txBody>
      </p:sp>
    </p:spTree>
    <p:extLst>
      <p:ext uri="{BB962C8B-B14F-4D97-AF65-F5344CB8AC3E}">
        <p14:creationId xmlns:p14="http://schemas.microsoft.com/office/powerpoint/2010/main" val="237939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349875"/>
            <a:ext cx="881847" cy="761595"/>
          </a:xfrm>
          <a:prstGeom prst="rect">
            <a:avLst/>
          </a:prstGeom>
        </p:spPr>
      </p:pic>
      <p:sp>
        <p:nvSpPr>
          <p:cNvPr id="8" name="TextBox 7">
            <a:extLst>
              <a:ext uri="{FF2B5EF4-FFF2-40B4-BE49-F238E27FC236}">
                <a16:creationId xmlns:a16="http://schemas.microsoft.com/office/drawing/2014/main" id="{A9447AD8-D591-42B8-86C7-03D140CA084E}"/>
              </a:ext>
            </a:extLst>
          </p:cNvPr>
          <p:cNvSpPr txBox="1"/>
          <p:nvPr/>
        </p:nvSpPr>
        <p:spPr>
          <a:xfrm>
            <a:off x="568172" y="2075662"/>
            <a:ext cx="8875758" cy="3046988"/>
          </a:xfrm>
          <a:prstGeom prst="rect">
            <a:avLst/>
          </a:prstGeom>
          <a:noFill/>
        </p:spPr>
        <p:txBody>
          <a:bodyPr wrap="square" rtlCol="0">
            <a:spAutoFit/>
          </a:bodyPr>
          <a:lstStyle/>
          <a:p>
            <a:r>
              <a:rPr lang="en-GB" sz="3200" dirty="0">
                <a:solidFill>
                  <a:schemeClr val="bg1"/>
                </a:solidFill>
              </a:rPr>
              <a:t>Congratulations on completing your application – If you need any support please drop me an email and let me know – we can arrange a meeting to get you applied</a:t>
            </a:r>
          </a:p>
          <a:p>
            <a:endParaRPr lang="en-GB" sz="3200" dirty="0">
              <a:solidFill>
                <a:schemeClr val="bg1"/>
              </a:solidFill>
            </a:endParaRPr>
          </a:p>
          <a:p>
            <a:r>
              <a:rPr lang="en-GB" sz="3200" dirty="0">
                <a:solidFill>
                  <a:schemeClr val="bg1"/>
                </a:solidFill>
              </a:rPr>
              <a:t>Email </a:t>
            </a:r>
            <a:r>
              <a:rPr lang="en-GB" sz="3200" dirty="0">
                <a:solidFill>
                  <a:schemeClr val="bg1"/>
                </a:solidFill>
                <a:hlinkClick r:id="rId6"/>
              </a:rPr>
              <a:t>tdowey@minsthorpe.cc</a:t>
            </a:r>
            <a:r>
              <a:rPr lang="en-GB" sz="3200" dirty="0">
                <a:solidFill>
                  <a:schemeClr val="bg1"/>
                </a:solidFill>
              </a:rPr>
              <a:t> </a:t>
            </a:r>
            <a:endParaRPr lang="en-GB" sz="3200" dirty="0"/>
          </a:p>
        </p:txBody>
      </p:sp>
    </p:spTree>
    <p:extLst>
      <p:ext uri="{BB962C8B-B14F-4D97-AF65-F5344CB8AC3E}">
        <p14:creationId xmlns:p14="http://schemas.microsoft.com/office/powerpoint/2010/main" val="413976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287049"/>
            <a:ext cx="881847" cy="824421"/>
          </a:xfrm>
          <a:prstGeom prst="rect">
            <a:avLst/>
          </a:prstGeom>
        </p:spPr>
      </p:pic>
      <p:pic>
        <p:nvPicPr>
          <p:cNvPr id="11" name="Picture 10">
            <a:extLst>
              <a:ext uri="{FF2B5EF4-FFF2-40B4-BE49-F238E27FC236}">
                <a16:creationId xmlns:a16="http://schemas.microsoft.com/office/drawing/2014/main" id="{8897011D-A587-439F-B0B6-9200340363A3}"/>
              </a:ext>
            </a:extLst>
          </p:cNvPr>
          <p:cNvPicPr>
            <a:picLocks noChangeAspect="1"/>
          </p:cNvPicPr>
          <p:nvPr/>
        </p:nvPicPr>
        <p:blipFill>
          <a:blip r:embed="rId6"/>
          <a:stretch>
            <a:fillRect/>
          </a:stretch>
        </p:blipFill>
        <p:spPr>
          <a:xfrm>
            <a:off x="-82241" y="-150920"/>
            <a:ext cx="12274241" cy="6964826"/>
          </a:xfrm>
          <a:prstGeom prst="rect">
            <a:avLst/>
          </a:prstGeom>
        </p:spPr>
      </p:pic>
      <p:sp>
        <p:nvSpPr>
          <p:cNvPr id="12" name="Oval 11">
            <a:extLst>
              <a:ext uri="{FF2B5EF4-FFF2-40B4-BE49-F238E27FC236}">
                <a16:creationId xmlns:a16="http://schemas.microsoft.com/office/drawing/2014/main" id="{BEECCDD6-FA9E-4426-AEEB-75B85BDAF1D0}"/>
              </a:ext>
            </a:extLst>
          </p:cNvPr>
          <p:cNvSpPr/>
          <p:nvPr/>
        </p:nvSpPr>
        <p:spPr>
          <a:xfrm>
            <a:off x="4483224" y="1500327"/>
            <a:ext cx="3151572" cy="210171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FC2FBAF-E487-433F-AB49-6D2A6204EEEC}"/>
              </a:ext>
            </a:extLst>
          </p:cNvPr>
          <p:cNvSpPr/>
          <p:nvPr/>
        </p:nvSpPr>
        <p:spPr>
          <a:xfrm>
            <a:off x="8490376" y="806531"/>
            <a:ext cx="2626659" cy="21924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Click apply on your screen</a:t>
            </a:r>
          </a:p>
        </p:txBody>
      </p:sp>
      <p:sp>
        <p:nvSpPr>
          <p:cNvPr id="14" name="Rectangle 13">
            <a:extLst>
              <a:ext uri="{FF2B5EF4-FFF2-40B4-BE49-F238E27FC236}">
                <a16:creationId xmlns:a16="http://schemas.microsoft.com/office/drawing/2014/main" id="{89ECEB5C-3FE1-41FA-8114-25118A74A988}"/>
              </a:ext>
            </a:extLst>
          </p:cNvPr>
          <p:cNvSpPr/>
          <p:nvPr/>
        </p:nvSpPr>
        <p:spPr>
          <a:xfrm>
            <a:off x="0" y="-65955"/>
            <a:ext cx="2626659" cy="21924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How to apply to college</a:t>
            </a:r>
          </a:p>
        </p:txBody>
      </p:sp>
      <p:cxnSp>
        <p:nvCxnSpPr>
          <p:cNvPr id="15" name="Straight Arrow Connector 14">
            <a:extLst>
              <a:ext uri="{FF2B5EF4-FFF2-40B4-BE49-F238E27FC236}">
                <a16:creationId xmlns:a16="http://schemas.microsoft.com/office/drawing/2014/main" id="{17FA6C13-A87D-4012-8194-45D54F91943F}"/>
              </a:ext>
            </a:extLst>
          </p:cNvPr>
          <p:cNvCxnSpPr>
            <a:cxnSpLocks/>
          </p:cNvCxnSpPr>
          <p:nvPr/>
        </p:nvCxnSpPr>
        <p:spPr>
          <a:xfrm flipH="1">
            <a:off x="6779020" y="1766656"/>
            <a:ext cx="1711356" cy="3598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7216A61-32C0-451B-B3CE-E1631A2A19E3}"/>
              </a:ext>
            </a:extLst>
          </p:cNvPr>
          <p:cNvPicPr>
            <a:picLocks noChangeAspect="1"/>
          </p:cNvPicPr>
          <p:nvPr/>
        </p:nvPicPr>
        <p:blipFill>
          <a:blip r:embed="rId7"/>
          <a:stretch>
            <a:fillRect/>
          </a:stretch>
        </p:blipFill>
        <p:spPr>
          <a:xfrm>
            <a:off x="-82241" y="-221942"/>
            <a:ext cx="12236141" cy="7035848"/>
          </a:xfrm>
          <a:prstGeom prst="rect">
            <a:avLst/>
          </a:prstGeom>
        </p:spPr>
      </p:pic>
      <p:sp>
        <p:nvSpPr>
          <p:cNvPr id="20" name="Oval 19">
            <a:extLst>
              <a:ext uri="{FF2B5EF4-FFF2-40B4-BE49-F238E27FC236}">
                <a16:creationId xmlns:a16="http://schemas.microsoft.com/office/drawing/2014/main" id="{C14664F5-42A4-4214-BAC2-E83917672CF5}"/>
              </a:ext>
            </a:extLst>
          </p:cNvPr>
          <p:cNvSpPr/>
          <p:nvPr/>
        </p:nvSpPr>
        <p:spPr>
          <a:xfrm>
            <a:off x="4439083" y="1931159"/>
            <a:ext cx="2529888" cy="306697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664162-A376-4DC9-9956-0DA061310B85}"/>
              </a:ext>
            </a:extLst>
          </p:cNvPr>
          <p:cNvSpPr/>
          <p:nvPr/>
        </p:nvSpPr>
        <p:spPr>
          <a:xfrm>
            <a:off x="7381530" y="1298522"/>
            <a:ext cx="2626659" cy="21924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Click Wakefield Prospectus</a:t>
            </a:r>
          </a:p>
        </p:txBody>
      </p:sp>
      <p:cxnSp>
        <p:nvCxnSpPr>
          <p:cNvPr id="22" name="Straight Arrow Connector 21">
            <a:extLst>
              <a:ext uri="{FF2B5EF4-FFF2-40B4-BE49-F238E27FC236}">
                <a16:creationId xmlns:a16="http://schemas.microsoft.com/office/drawing/2014/main" id="{D105E6A6-737E-4A43-A2C4-568E86E6E2D8}"/>
              </a:ext>
            </a:extLst>
          </p:cNvPr>
          <p:cNvCxnSpPr>
            <a:cxnSpLocks/>
          </p:cNvCxnSpPr>
          <p:nvPr/>
        </p:nvCxnSpPr>
        <p:spPr>
          <a:xfrm flipH="1">
            <a:off x="6580243" y="2875631"/>
            <a:ext cx="1054455" cy="37806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A16E7C2-D050-4CCD-BE11-6901401CC717}"/>
              </a:ext>
            </a:extLst>
          </p:cNvPr>
          <p:cNvPicPr>
            <a:picLocks noChangeAspect="1"/>
          </p:cNvPicPr>
          <p:nvPr/>
        </p:nvPicPr>
        <p:blipFill>
          <a:blip r:embed="rId8"/>
          <a:stretch>
            <a:fillRect/>
          </a:stretch>
        </p:blipFill>
        <p:spPr>
          <a:xfrm>
            <a:off x="-82240" y="-319596"/>
            <a:ext cx="12318382" cy="7177596"/>
          </a:xfrm>
          <a:prstGeom prst="rect">
            <a:avLst/>
          </a:prstGeom>
        </p:spPr>
      </p:pic>
      <p:sp>
        <p:nvSpPr>
          <p:cNvPr id="27" name="Rectangle 26">
            <a:extLst>
              <a:ext uri="{FF2B5EF4-FFF2-40B4-BE49-F238E27FC236}">
                <a16:creationId xmlns:a16="http://schemas.microsoft.com/office/drawing/2014/main" id="{F1C8CD09-396C-46A7-B2F7-0035D0683625}"/>
              </a:ext>
            </a:extLst>
          </p:cNvPr>
          <p:cNvSpPr/>
          <p:nvPr/>
        </p:nvSpPr>
        <p:spPr>
          <a:xfrm>
            <a:off x="4439082" y="3324721"/>
            <a:ext cx="2626659" cy="21924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Click right for the Wakefield prospectus or clicking on the PP will give you a step by step guide to applying</a:t>
            </a:r>
          </a:p>
        </p:txBody>
      </p:sp>
    </p:spTree>
    <p:extLst>
      <p:ext uri="{BB962C8B-B14F-4D97-AF65-F5344CB8AC3E}">
        <p14:creationId xmlns:p14="http://schemas.microsoft.com/office/powerpoint/2010/main" val="362125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118099" y="80963"/>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349875"/>
            <a:ext cx="881847" cy="761595"/>
          </a:xfrm>
          <a:prstGeom prst="rect">
            <a:avLst/>
          </a:prstGeom>
        </p:spPr>
      </p:pic>
      <p:pic>
        <p:nvPicPr>
          <p:cNvPr id="11" name="Picture 10">
            <a:extLst>
              <a:ext uri="{FF2B5EF4-FFF2-40B4-BE49-F238E27FC236}">
                <a16:creationId xmlns:a16="http://schemas.microsoft.com/office/drawing/2014/main" id="{7665E1B9-03CA-45CF-B4F9-6DB20A145616}"/>
              </a:ext>
            </a:extLst>
          </p:cNvPr>
          <p:cNvPicPr>
            <a:picLocks noChangeAspect="1"/>
          </p:cNvPicPr>
          <p:nvPr/>
        </p:nvPicPr>
        <p:blipFill>
          <a:blip r:embed="rId6"/>
          <a:stretch>
            <a:fillRect/>
          </a:stretch>
        </p:blipFill>
        <p:spPr>
          <a:xfrm>
            <a:off x="0" y="1398494"/>
            <a:ext cx="9405797" cy="5540469"/>
          </a:xfrm>
          <a:prstGeom prst="rect">
            <a:avLst/>
          </a:prstGeom>
        </p:spPr>
      </p:pic>
      <p:sp>
        <p:nvSpPr>
          <p:cNvPr id="12" name="Rectangle 11">
            <a:extLst>
              <a:ext uri="{FF2B5EF4-FFF2-40B4-BE49-F238E27FC236}">
                <a16:creationId xmlns:a16="http://schemas.microsoft.com/office/drawing/2014/main" id="{C2C47E41-6B3F-4057-A54D-60D9959B721F}"/>
              </a:ext>
            </a:extLst>
          </p:cNvPr>
          <p:cNvSpPr/>
          <p:nvPr/>
        </p:nvSpPr>
        <p:spPr>
          <a:xfrm>
            <a:off x="9179859" y="1882587"/>
            <a:ext cx="2626659" cy="21924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You will receive a username &amp; password.</a:t>
            </a:r>
          </a:p>
          <a:p>
            <a:pPr algn="ctr"/>
            <a:r>
              <a:rPr lang="en-GB" b="1" dirty="0">
                <a:solidFill>
                  <a:schemeClr val="tx1"/>
                </a:solidFill>
              </a:rPr>
              <a:t>Click log on and then add username and password.</a:t>
            </a:r>
          </a:p>
        </p:txBody>
      </p:sp>
      <p:cxnSp>
        <p:nvCxnSpPr>
          <p:cNvPr id="14" name="Straight Arrow Connector 13">
            <a:extLst>
              <a:ext uri="{FF2B5EF4-FFF2-40B4-BE49-F238E27FC236}">
                <a16:creationId xmlns:a16="http://schemas.microsoft.com/office/drawing/2014/main" id="{1AF8C910-A080-41F7-8F02-B1EAC9D71E95}"/>
              </a:ext>
            </a:extLst>
          </p:cNvPr>
          <p:cNvCxnSpPr>
            <a:cxnSpLocks/>
          </p:cNvCxnSpPr>
          <p:nvPr/>
        </p:nvCxnSpPr>
        <p:spPr>
          <a:xfrm flipH="1" flipV="1">
            <a:off x="8771138" y="1837678"/>
            <a:ext cx="1034504" cy="4323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2010907-AD59-4F1E-9830-5AE670037686}"/>
              </a:ext>
            </a:extLst>
          </p:cNvPr>
          <p:cNvPicPr>
            <a:picLocks noChangeAspect="1"/>
          </p:cNvPicPr>
          <p:nvPr/>
        </p:nvPicPr>
        <p:blipFill>
          <a:blip r:embed="rId7"/>
          <a:stretch>
            <a:fillRect/>
          </a:stretch>
        </p:blipFill>
        <p:spPr>
          <a:xfrm>
            <a:off x="553457" y="1104330"/>
            <a:ext cx="6860192" cy="4995416"/>
          </a:xfrm>
          <a:prstGeom prst="rect">
            <a:avLst/>
          </a:prstGeom>
        </p:spPr>
      </p:pic>
      <p:pic>
        <p:nvPicPr>
          <p:cNvPr id="23" name="Picture 22">
            <a:extLst>
              <a:ext uri="{FF2B5EF4-FFF2-40B4-BE49-F238E27FC236}">
                <a16:creationId xmlns:a16="http://schemas.microsoft.com/office/drawing/2014/main" id="{887C19D0-2F67-4AFD-BF9D-63D682E02AF7}"/>
              </a:ext>
            </a:extLst>
          </p:cNvPr>
          <p:cNvPicPr>
            <a:picLocks noChangeAspect="1"/>
          </p:cNvPicPr>
          <p:nvPr/>
        </p:nvPicPr>
        <p:blipFill>
          <a:blip r:embed="rId8"/>
          <a:stretch>
            <a:fillRect/>
          </a:stretch>
        </p:blipFill>
        <p:spPr>
          <a:xfrm rot="20472196">
            <a:off x="5258030" y="2043373"/>
            <a:ext cx="3794188" cy="2093963"/>
          </a:xfrm>
          <a:prstGeom prst="rect">
            <a:avLst/>
          </a:prstGeom>
        </p:spPr>
      </p:pic>
      <p:pic>
        <p:nvPicPr>
          <p:cNvPr id="24" name="Picture 23">
            <a:extLst>
              <a:ext uri="{FF2B5EF4-FFF2-40B4-BE49-F238E27FC236}">
                <a16:creationId xmlns:a16="http://schemas.microsoft.com/office/drawing/2014/main" id="{5BA7A4A8-6D22-469E-93D5-D750C78AECCA}"/>
              </a:ext>
            </a:extLst>
          </p:cNvPr>
          <p:cNvPicPr>
            <a:picLocks noChangeAspect="1"/>
          </p:cNvPicPr>
          <p:nvPr/>
        </p:nvPicPr>
        <p:blipFill>
          <a:blip r:embed="rId9"/>
          <a:stretch>
            <a:fillRect/>
          </a:stretch>
        </p:blipFill>
        <p:spPr>
          <a:xfrm>
            <a:off x="-118099" y="0"/>
            <a:ext cx="12192000" cy="7155398"/>
          </a:xfrm>
          <a:prstGeom prst="rect">
            <a:avLst/>
          </a:prstGeom>
        </p:spPr>
      </p:pic>
      <p:sp>
        <p:nvSpPr>
          <p:cNvPr id="25" name="Rectangle 24">
            <a:extLst>
              <a:ext uri="{FF2B5EF4-FFF2-40B4-BE49-F238E27FC236}">
                <a16:creationId xmlns:a16="http://schemas.microsoft.com/office/drawing/2014/main" id="{321A57F4-BB23-474E-9C19-9E9468AE90E4}"/>
              </a:ext>
            </a:extLst>
          </p:cNvPr>
          <p:cNvSpPr/>
          <p:nvPr/>
        </p:nvSpPr>
        <p:spPr>
          <a:xfrm>
            <a:off x="5270713" y="2978829"/>
            <a:ext cx="2626659" cy="21924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You will need to agree to the terms and conditions</a:t>
            </a:r>
          </a:p>
        </p:txBody>
      </p:sp>
      <p:cxnSp>
        <p:nvCxnSpPr>
          <p:cNvPr id="26" name="Straight Arrow Connector 25">
            <a:extLst>
              <a:ext uri="{FF2B5EF4-FFF2-40B4-BE49-F238E27FC236}">
                <a16:creationId xmlns:a16="http://schemas.microsoft.com/office/drawing/2014/main" id="{3A489FE4-D1DF-40C7-877E-2A036E58A063}"/>
              </a:ext>
            </a:extLst>
          </p:cNvPr>
          <p:cNvCxnSpPr>
            <a:cxnSpLocks/>
          </p:cNvCxnSpPr>
          <p:nvPr/>
        </p:nvCxnSpPr>
        <p:spPr>
          <a:xfrm flipH="1" flipV="1">
            <a:off x="3978112" y="3394300"/>
            <a:ext cx="1437267" cy="4746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30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349875"/>
            <a:ext cx="881847" cy="761595"/>
          </a:xfrm>
          <a:prstGeom prst="rect">
            <a:avLst/>
          </a:prstGeom>
        </p:spPr>
      </p:pic>
      <p:pic>
        <p:nvPicPr>
          <p:cNvPr id="10" name="Picture 9">
            <a:extLst>
              <a:ext uri="{FF2B5EF4-FFF2-40B4-BE49-F238E27FC236}">
                <a16:creationId xmlns:a16="http://schemas.microsoft.com/office/drawing/2014/main" id="{93F381D7-7E55-4346-9C4B-8CB4CB17F252}"/>
              </a:ext>
            </a:extLst>
          </p:cNvPr>
          <p:cNvPicPr>
            <a:picLocks noChangeAspect="1"/>
          </p:cNvPicPr>
          <p:nvPr/>
        </p:nvPicPr>
        <p:blipFill>
          <a:blip r:embed="rId6"/>
          <a:stretch>
            <a:fillRect/>
          </a:stretch>
        </p:blipFill>
        <p:spPr>
          <a:xfrm>
            <a:off x="-82241" y="44094"/>
            <a:ext cx="7696940" cy="5056650"/>
          </a:xfrm>
          <a:prstGeom prst="rect">
            <a:avLst/>
          </a:prstGeom>
        </p:spPr>
      </p:pic>
      <p:pic>
        <p:nvPicPr>
          <p:cNvPr id="12" name="Picture 11">
            <a:extLst>
              <a:ext uri="{FF2B5EF4-FFF2-40B4-BE49-F238E27FC236}">
                <a16:creationId xmlns:a16="http://schemas.microsoft.com/office/drawing/2014/main" id="{4B49764C-C362-40D2-B91C-19873EA80453}"/>
              </a:ext>
            </a:extLst>
          </p:cNvPr>
          <p:cNvPicPr>
            <a:picLocks noChangeAspect="1"/>
          </p:cNvPicPr>
          <p:nvPr/>
        </p:nvPicPr>
        <p:blipFill>
          <a:blip r:embed="rId7"/>
          <a:stretch>
            <a:fillRect/>
          </a:stretch>
        </p:blipFill>
        <p:spPr>
          <a:xfrm>
            <a:off x="-82241" y="2148396"/>
            <a:ext cx="12274242" cy="4737442"/>
          </a:xfrm>
          <a:prstGeom prst="rect">
            <a:avLst/>
          </a:prstGeom>
        </p:spPr>
      </p:pic>
      <p:sp>
        <p:nvSpPr>
          <p:cNvPr id="13" name="Rectangle 12">
            <a:extLst>
              <a:ext uri="{FF2B5EF4-FFF2-40B4-BE49-F238E27FC236}">
                <a16:creationId xmlns:a16="http://schemas.microsoft.com/office/drawing/2014/main" id="{340BC9D6-AA12-4F5B-901E-0CED54EA45DF}"/>
              </a:ext>
            </a:extLst>
          </p:cNvPr>
          <p:cNvSpPr/>
          <p:nvPr/>
        </p:nvSpPr>
        <p:spPr>
          <a:xfrm>
            <a:off x="6838126" y="3241932"/>
            <a:ext cx="2626659" cy="21924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This is your home screen.</a:t>
            </a:r>
          </a:p>
          <a:p>
            <a:pPr algn="ctr"/>
            <a:r>
              <a:rPr lang="en-GB" b="1" dirty="0">
                <a:solidFill>
                  <a:schemeClr val="tx1"/>
                </a:solidFill>
              </a:rPr>
              <a:t>Click Your profile – update your details</a:t>
            </a:r>
          </a:p>
        </p:txBody>
      </p:sp>
      <p:cxnSp>
        <p:nvCxnSpPr>
          <p:cNvPr id="14" name="Straight Arrow Connector 13">
            <a:extLst>
              <a:ext uri="{FF2B5EF4-FFF2-40B4-BE49-F238E27FC236}">
                <a16:creationId xmlns:a16="http://schemas.microsoft.com/office/drawing/2014/main" id="{EB9FF602-4896-411D-8A35-2AA941A7386E}"/>
              </a:ext>
            </a:extLst>
          </p:cNvPr>
          <p:cNvCxnSpPr>
            <a:cxnSpLocks/>
          </p:cNvCxnSpPr>
          <p:nvPr/>
        </p:nvCxnSpPr>
        <p:spPr>
          <a:xfrm flipH="1" flipV="1">
            <a:off x="1819922" y="3241932"/>
            <a:ext cx="5510866" cy="123436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34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349875"/>
            <a:ext cx="881847" cy="761595"/>
          </a:xfrm>
          <a:prstGeom prst="rect">
            <a:avLst/>
          </a:prstGeom>
        </p:spPr>
      </p:pic>
      <p:pic>
        <p:nvPicPr>
          <p:cNvPr id="10" name="Picture 9">
            <a:extLst>
              <a:ext uri="{FF2B5EF4-FFF2-40B4-BE49-F238E27FC236}">
                <a16:creationId xmlns:a16="http://schemas.microsoft.com/office/drawing/2014/main" id="{6967997D-77D6-4354-BF8B-4A018908F103}"/>
              </a:ext>
            </a:extLst>
          </p:cNvPr>
          <p:cNvPicPr>
            <a:picLocks noChangeAspect="1"/>
          </p:cNvPicPr>
          <p:nvPr/>
        </p:nvPicPr>
        <p:blipFill>
          <a:blip r:embed="rId6"/>
          <a:stretch>
            <a:fillRect/>
          </a:stretch>
        </p:blipFill>
        <p:spPr>
          <a:xfrm>
            <a:off x="-123361" y="0"/>
            <a:ext cx="12191999" cy="4313743"/>
          </a:xfrm>
          <a:prstGeom prst="rect">
            <a:avLst/>
          </a:prstGeom>
        </p:spPr>
      </p:pic>
      <p:pic>
        <p:nvPicPr>
          <p:cNvPr id="12" name="Picture 11">
            <a:extLst>
              <a:ext uri="{FF2B5EF4-FFF2-40B4-BE49-F238E27FC236}">
                <a16:creationId xmlns:a16="http://schemas.microsoft.com/office/drawing/2014/main" id="{B6B486A8-FC55-4B21-BD2F-CF21BE368359}"/>
              </a:ext>
            </a:extLst>
          </p:cNvPr>
          <p:cNvPicPr>
            <a:picLocks noChangeAspect="1"/>
          </p:cNvPicPr>
          <p:nvPr/>
        </p:nvPicPr>
        <p:blipFill>
          <a:blip r:embed="rId7"/>
          <a:stretch>
            <a:fillRect/>
          </a:stretch>
        </p:blipFill>
        <p:spPr>
          <a:xfrm>
            <a:off x="-82241" y="4313742"/>
            <a:ext cx="8791235" cy="2500163"/>
          </a:xfrm>
          <a:prstGeom prst="rect">
            <a:avLst/>
          </a:prstGeom>
        </p:spPr>
      </p:pic>
      <p:sp>
        <p:nvSpPr>
          <p:cNvPr id="13" name="Rectangle 12">
            <a:extLst>
              <a:ext uri="{FF2B5EF4-FFF2-40B4-BE49-F238E27FC236}">
                <a16:creationId xmlns:a16="http://schemas.microsoft.com/office/drawing/2014/main" id="{F16932BB-CB78-4C1E-8BE8-22DBDB98015F}"/>
              </a:ext>
            </a:extLst>
          </p:cNvPr>
          <p:cNvSpPr/>
          <p:nvPr/>
        </p:nvSpPr>
        <p:spPr>
          <a:xfrm>
            <a:off x="6123455" y="2207870"/>
            <a:ext cx="2626659" cy="21924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You then need to complete all these sections – just click on the Update details</a:t>
            </a:r>
          </a:p>
        </p:txBody>
      </p:sp>
      <p:cxnSp>
        <p:nvCxnSpPr>
          <p:cNvPr id="14" name="Straight Arrow Connector 13">
            <a:extLst>
              <a:ext uri="{FF2B5EF4-FFF2-40B4-BE49-F238E27FC236}">
                <a16:creationId xmlns:a16="http://schemas.microsoft.com/office/drawing/2014/main" id="{E0AF18F6-74A0-490B-AB1F-5413531C8C06}"/>
              </a:ext>
            </a:extLst>
          </p:cNvPr>
          <p:cNvCxnSpPr>
            <a:cxnSpLocks/>
          </p:cNvCxnSpPr>
          <p:nvPr/>
        </p:nvCxnSpPr>
        <p:spPr>
          <a:xfrm flipH="1" flipV="1">
            <a:off x="4119239" y="1783028"/>
            <a:ext cx="2521468" cy="87495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37BB385-649F-4CBA-8CFF-B56514B95D5B}"/>
              </a:ext>
            </a:extLst>
          </p:cNvPr>
          <p:cNvCxnSpPr>
            <a:cxnSpLocks/>
          </p:cNvCxnSpPr>
          <p:nvPr/>
        </p:nvCxnSpPr>
        <p:spPr>
          <a:xfrm flipH="1" flipV="1">
            <a:off x="6834250" y="1883835"/>
            <a:ext cx="121385" cy="59303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96D2158-2E28-4E02-BF80-4730F7B046D1}"/>
              </a:ext>
            </a:extLst>
          </p:cNvPr>
          <p:cNvCxnSpPr>
            <a:cxnSpLocks/>
          </p:cNvCxnSpPr>
          <p:nvPr/>
        </p:nvCxnSpPr>
        <p:spPr>
          <a:xfrm flipV="1">
            <a:off x="7758755" y="2013546"/>
            <a:ext cx="1748628" cy="58720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7F360B8-25E3-44B8-BED7-57795FA287AB}"/>
              </a:ext>
            </a:extLst>
          </p:cNvPr>
          <p:cNvCxnSpPr>
            <a:cxnSpLocks/>
          </p:cNvCxnSpPr>
          <p:nvPr/>
        </p:nvCxnSpPr>
        <p:spPr>
          <a:xfrm flipH="1">
            <a:off x="4691774" y="3602037"/>
            <a:ext cx="1666347" cy="32528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4002A02-C94B-444D-AB53-835511F04B28}"/>
              </a:ext>
            </a:extLst>
          </p:cNvPr>
          <p:cNvCxnSpPr>
            <a:cxnSpLocks/>
          </p:cNvCxnSpPr>
          <p:nvPr/>
        </p:nvCxnSpPr>
        <p:spPr>
          <a:xfrm flipH="1" flipV="1">
            <a:off x="1358283" y="1894544"/>
            <a:ext cx="5042407" cy="123546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056B965-3EA5-4A53-88E9-62B651B7684D}"/>
              </a:ext>
            </a:extLst>
          </p:cNvPr>
          <p:cNvCxnSpPr>
            <a:cxnSpLocks/>
          </p:cNvCxnSpPr>
          <p:nvPr/>
        </p:nvCxnSpPr>
        <p:spPr>
          <a:xfrm flipH="1" flipV="1">
            <a:off x="1180730" y="4000416"/>
            <a:ext cx="5177391" cy="1801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65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349875"/>
            <a:ext cx="881847" cy="761595"/>
          </a:xfrm>
          <a:prstGeom prst="rect">
            <a:avLst/>
          </a:prstGeom>
        </p:spPr>
      </p:pic>
      <p:pic>
        <p:nvPicPr>
          <p:cNvPr id="10" name="Picture 9">
            <a:extLst>
              <a:ext uri="{FF2B5EF4-FFF2-40B4-BE49-F238E27FC236}">
                <a16:creationId xmlns:a16="http://schemas.microsoft.com/office/drawing/2014/main" id="{236009C9-B6E3-4670-9CEE-FE2419742AF6}"/>
              </a:ext>
            </a:extLst>
          </p:cNvPr>
          <p:cNvPicPr>
            <a:picLocks noChangeAspect="1"/>
          </p:cNvPicPr>
          <p:nvPr/>
        </p:nvPicPr>
        <p:blipFill>
          <a:blip r:embed="rId6"/>
          <a:stretch>
            <a:fillRect/>
          </a:stretch>
        </p:blipFill>
        <p:spPr>
          <a:xfrm>
            <a:off x="-54346" y="1278384"/>
            <a:ext cx="9349266" cy="5511349"/>
          </a:xfrm>
          <a:prstGeom prst="rect">
            <a:avLst/>
          </a:prstGeom>
        </p:spPr>
      </p:pic>
      <p:sp>
        <p:nvSpPr>
          <p:cNvPr id="11" name="Rectangle 10">
            <a:extLst>
              <a:ext uri="{FF2B5EF4-FFF2-40B4-BE49-F238E27FC236}">
                <a16:creationId xmlns:a16="http://schemas.microsoft.com/office/drawing/2014/main" id="{835A4B5B-D937-4FE7-A25C-79D679EDAF4B}"/>
              </a:ext>
            </a:extLst>
          </p:cNvPr>
          <p:cNvSpPr/>
          <p:nvPr/>
        </p:nvSpPr>
        <p:spPr>
          <a:xfrm>
            <a:off x="8542639" y="503957"/>
            <a:ext cx="2626659" cy="21924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As you go through the sections you will notice they turn green when completed – all sections must be green for your application to send.</a:t>
            </a:r>
          </a:p>
        </p:txBody>
      </p:sp>
      <p:cxnSp>
        <p:nvCxnSpPr>
          <p:cNvPr id="12" name="Straight Arrow Connector 11">
            <a:extLst>
              <a:ext uri="{FF2B5EF4-FFF2-40B4-BE49-F238E27FC236}">
                <a16:creationId xmlns:a16="http://schemas.microsoft.com/office/drawing/2014/main" id="{6FB0F89E-1418-46E9-9261-81961C1B9F06}"/>
              </a:ext>
            </a:extLst>
          </p:cNvPr>
          <p:cNvCxnSpPr>
            <a:cxnSpLocks/>
          </p:cNvCxnSpPr>
          <p:nvPr/>
        </p:nvCxnSpPr>
        <p:spPr>
          <a:xfrm flipH="1">
            <a:off x="6542843" y="2237173"/>
            <a:ext cx="2275947" cy="8050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6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349875"/>
            <a:ext cx="881847" cy="761595"/>
          </a:xfrm>
          <a:prstGeom prst="rect">
            <a:avLst/>
          </a:prstGeom>
        </p:spPr>
      </p:pic>
      <p:pic>
        <p:nvPicPr>
          <p:cNvPr id="10" name="Picture 9">
            <a:extLst>
              <a:ext uri="{FF2B5EF4-FFF2-40B4-BE49-F238E27FC236}">
                <a16:creationId xmlns:a16="http://schemas.microsoft.com/office/drawing/2014/main" id="{07976F1D-9C4E-436F-B6C9-B0DAADE48D44}"/>
              </a:ext>
            </a:extLst>
          </p:cNvPr>
          <p:cNvPicPr>
            <a:picLocks noChangeAspect="1"/>
          </p:cNvPicPr>
          <p:nvPr/>
        </p:nvPicPr>
        <p:blipFill>
          <a:blip r:embed="rId6"/>
          <a:stretch>
            <a:fillRect/>
          </a:stretch>
        </p:blipFill>
        <p:spPr>
          <a:xfrm>
            <a:off x="-213064" y="-44093"/>
            <a:ext cx="12405064" cy="6870166"/>
          </a:xfrm>
          <a:prstGeom prst="rect">
            <a:avLst/>
          </a:prstGeom>
        </p:spPr>
      </p:pic>
      <p:sp>
        <p:nvSpPr>
          <p:cNvPr id="11" name="Rectangle 10">
            <a:extLst>
              <a:ext uri="{FF2B5EF4-FFF2-40B4-BE49-F238E27FC236}">
                <a16:creationId xmlns:a16="http://schemas.microsoft.com/office/drawing/2014/main" id="{8F4E050B-0755-4D90-AE1C-2512D983E3FD}"/>
              </a:ext>
            </a:extLst>
          </p:cNvPr>
          <p:cNvSpPr/>
          <p:nvPr/>
        </p:nvSpPr>
        <p:spPr>
          <a:xfrm>
            <a:off x="4572000" y="9999"/>
            <a:ext cx="2262248" cy="17566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To add a subject start typing the subject name</a:t>
            </a:r>
          </a:p>
        </p:txBody>
      </p:sp>
      <p:cxnSp>
        <p:nvCxnSpPr>
          <p:cNvPr id="12" name="Straight Arrow Connector 11">
            <a:extLst>
              <a:ext uri="{FF2B5EF4-FFF2-40B4-BE49-F238E27FC236}">
                <a16:creationId xmlns:a16="http://schemas.microsoft.com/office/drawing/2014/main" id="{789DE37B-E332-4E29-BDF7-652C63757B7A}"/>
              </a:ext>
            </a:extLst>
          </p:cNvPr>
          <p:cNvCxnSpPr>
            <a:cxnSpLocks/>
          </p:cNvCxnSpPr>
          <p:nvPr/>
        </p:nvCxnSpPr>
        <p:spPr>
          <a:xfrm flipH="1">
            <a:off x="1331650" y="921170"/>
            <a:ext cx="3350459" cy="3529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9F8BC05-4154-4240-BE07-CC1194D3C321}"/>
              </a:ext>
            </a:extLst>
          </p:cNvPr>
          <p:cNvSpPr/>
          <p:nvPr/>
        </p:nvSpPr>
        <p:spPr>
          <a:xfrm>
            <a:off x="6965071" y="1512379"/>
            <a:ext cx="2262248" cy="17566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Choose qualification type from the drop down box</a:t>
            </a:r>
          </a:p>
        </p:txBody>
      </p:sp>
      <p:cxnSp>
        <p:nvCxnSpPr>
          <p:cNvPr id="15" name="Straight Arrow Connector 14">
            <a:extLst>
              <a:ext uri="{FF2B5EF4-FFF2-40B4-BE49-F238E27FC236}">
                <a16:creationId xmlns:a16="http://schemas.microsoft.com/office/drawing/2014/main" id="{FE99E194-D5CC-4D9C-A932-EB1B14BA48BB}"/>
              </a:ext>
            </a:extLst>
          </p:cNvPr>
          <p:cNvCxnSpPr>
            <a:cxnSpLocks/>
          </p:cNvCxnSpPr>
          <p:nvPr/>
        </p:nvCxnSpPr>
        <p:spPr>
          <a:xfrm flipH="1" flipV="1">
            <a:off x="6239447" y="2248192"/>
            <a:ext cx="915955" cy="1425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9BFA6A3-F6D0-4331-82CA-8F2A4ED8B081}"/>
              </a:ext>
            </a:extLst>
          </p:cNvPr>
          <p:cNvCxnSpPr>
            <a:cxnSpLocks/>
          </p:cNvCxnSpPr>
          <p:nvPr/>
        </p:nvCxnSpPr>
        <p:spPr>
          <a:xfrm flipH="1">
            <a:off x="3079292" y="3213446"/>
            <a:ext cx="10186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2765DCD-E3A3-468D-A04E-2501978CEFD1}"/>
              </a:ext>
            </a:extLst>
          </p:cNvPr>
          <p:cNvSpPr/>
          <p:nvPr/>
        </p:nvSpPr>
        <p:spPr>
          <a:xfrm>
            <a:off x="4097909" y="2825922"/>
            <a:ext cx="2262248" cy="17566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Enter your grade and entry type – Predicted or actual – English Literature will be actual</a:t>
            </a:r>
          </a:p>
        </p:txBody>
      </p:sp>
      <p:cxnSp>
        <p:nvCxnSpPr>
          <p:cNvPr id="21" name="Straight Arrow Connector 20">
            <a:extLst>
              <a:ext uri="{FF2B5EF4-FFF2-40B4-BE49-F238E27FC236}">
                <a16:creationId xmlns:a16="http://schemas.microsoft.com/office/drawing/2014/main" id="{86E90932-2059-483A-BD54-9D247B9A0E43}"/>
              </a:ext>
            </a:extLst>
          </p:cNvPr>
          <p:cNvCxnSpPr>
            <a:cxnSpLocks/>
          </p:cNvCxnSpPr>
          <p:nvPr/>
        </p:nvCxnSpPr>
        <p:spPr>
          <a:xfrm flipH="1">
            <a:off x="3079292" y="4120448"/>
            <a:ext cx="10186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93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D108-13E6-4309-818D-C7CF7FA27B3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C76F669-8FED-46F9-B3FC-9C5E870546B8}"/>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E377D5FD-207F-481A-A9AC-C9917F98709E}"/>
              </a:ext>
            </a:extLst>
          </p:cNvPr>
          <p:cNvSpPr/>
          <p:nvPr/>
        </p:nvSpPr>
        <p:spPr>
          <a:xfrm>
            <a:off x="-82241" y="-44094"/>
            <a:ext cx="12192000" cy="6858000"/>
          </a:xfrm>
          <a:prstGeom prst="rect">
            <a:avLst/>
          </a:prstGeom>
          <a:solidFill>
            <a:srgbClr val="190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4E5A5-B4E1-4991-B8D6-48AEC1638C3A}"/>
              </a:ext>
            </a:extLst>
          </p:cNvPr>
          <p:cNvPicPr>
            <a:picLocks noChangeAspect="1"/>
          </p:cNvPicPr>
          <p:nvPr/>
        </p:nvPicPr>
        <p:blipFill rotWithShape="1">
          <a:blip r:embed="rId2"/>
          <a:srcRect t="27872" r="28292"/>
          <a:stretch/>
        </p:blipFill>
        <p:spPr>
          <a:xfrm>
            <a:off x="8276007" y="44094"/>
            <a:ext cx="3915993" cy="3938904"/>
          </a:xfrm>
          <a:prstGeom prst="rect">
            <a:avLst/>
          </a:prstGeom>
        </p:spPr>
      </p:pic>
      <p:pic>
        <p:nvPicPr>
          <p:cNvPr id="6" name="Picture 5">
            <a:extLst>
              <a:ext uri="{FF2B5EF4-FFF2-40B4-BE49-F238E27FC236}">
                <a16:creationId xmlns:a16="http://schemas.microsoft.com/office/drawing/2014/main" id="{9BD75331-39E2-441D-AD00-95523260D3AD}"/>
              </a:ext>
            </a:extLst>
          </p:cNvPr>
          <p:cNvPicPr>
            <a:picLocks noChangeAspect="1"/>
          </p:cNvPicPr>
          <p:nvPr/>
        </p:nvPicPr>
        <p:blipFill>
          <a:blip r:embed="rId3"/>
          <a:stretch>
            <a:fillRect/>
          </a:stretch>
        </p:blipFill>
        <p:spPr>
          <a:xfrm>
            <a:off x="766731" y="705006"/>
            <a:ext cx="4391509" cy="477053"/>
          </a:xfrm>
          <a:prstGeom prst="rect">
            <a:avLst/>
          </a:prstGeom>
        </p:spPr>
      </p:pic>
      <p:pic>
        <p:nvPicPr>
          <p:cNvPr id="7" name="Picture 6">
            <a:extLst>
              <a:ext uri="{FF2B5EF4-FFF2-40B4-BE49-F238E27FC236}">
                <a16:creationId xmlns:a16="http://schemas.microsoft.com/office/drawing/2014/main" id="{2390E4C8-18F9-4084-B907-69655C326C92}"/>
              </a:ext>
            </a:extLst>
          </p:cNvPr>
          <p:cNvPicPr>
            <a:picLocks noChangeAspect="1"/>
          </p:cNvPicPr>
          <p:nvPr/>
        </p:nvPicPr>
        <p:blipFill>
          <a:blip r:embed="rId4"/>
          <a:stretch>
            <a:fillRect/>
          </a:stretch>
        </p:blipFill>
        <p:spPr>
          <a:xfrm>
            <a:off x="10570104" y="5315033"/>
            <a:ext cx="824422" cy="824422"/>
          </a:xfrm>
          <a:prstGeom prst="rect">
            <a:avLst/>
          </a:prstGeom>
          <a:solidFill>
            <a:srgbClr val="00153E"/>
          </a:solidFill>
        </p:spPr>
      </p:pic>
      <p:pic>
        <p:nvPicPr>
          <p:cNvPr id="9" name="Picture 8">
            <a:extLst>
              <a:ext uri="{FF2B5EF4-FFF2-40B4-BE49-F238E27FC236}">
                <a16:creationId xmlns:a16="http://schemas.microsoft.com/office/drawing/2014/main" id="{0DB81DC2-D7E0-4227-803F-332EBDBC19FD}"/>
              </a:ext>
            </a:extLst>
          </p:cNvPr>
          <p:cNvPicPr>
            <a:picLocks noChangeAspect="1"/>
          </p:cNvPicPr>
          <p:nvPr/>
        </p:nvPicPr>
        <p:blipFill>
          <a:blip r:embed="rId5"/>
          <a:stretch>
            <a:fillRect/>
          </a:stretch>
        </p:blipFill>
        <p:spPr>
          <a:xfrm>
            <a:off x="9547027" y="5349875"/>
            <a:ext cx="881847" cy="761595"/>
          </a:xfrm>
          <a:prstGeom prst="rect">
            <a:avLst/>
          </a:prstGeom>
        </p:spPr>
      </p:pic>
      <p:pic>
        <p:nvPicPr>
          <p:cNvPr id="13" name="Picture 12">
            <a:extLst>
              <a:ext uri="{FF2B5EF4-FFF2-40B4-BE49-F238E27FC236}">
                <a16:creationId xmlns:a16="http://schemas.microsoft.com/office/drawing/2014/main" id="{52696FC0-2864-429B-8CBF-C360B2B2145C}"/>
              </a:ext>
            </a:extLst>
          </p:cNvPr>
          <p:cNvPicPr>
            <a:picLocks noChangeAspect="1"/>
          </p:cNvPicPr>
          <p:nvPr/>
        </p:nvPicPr>
        <p:blipFill>
          <a:blip r:embed="rId6"/>
          <a:stretch>
            <a:fillRect/>
          </a:stretch>
        </p:blipFill>
        <p:spPr>
          <a:xfrm>
            <a:off x="-164482" y="752803"/>
            <a:ext cx="12274241" cy="6105197"/>
          </a:xfrm>
          <a:prstGeom prst="rect">
            <a:avLst/>
          </a:prstGeom>
        </p:spPr>
      </p:pic>
      <p:sp>
        <p:nvSpPr>
          <p:cNvPr id="11" name="Rectangle 10">
            <a:extLst>
              <a:ext uri="{FF2B5EF4-FFF2-40B4-BE49-F238E27FC236}">
                <a16:creationId xmlns:a16="http://schemas.microsoft.com/office/drawing/2014/main" id="{3A15C101-4CBB-4B47-9F7B-A196F47679F7}"/>
              </a:ext>
            </a:extLst>
          </p:cNvPr>
          <p:cNvSpPr/>
          <p:nvPr/>
        </p:nvSpPr>
        <p:spPr>
          <a:xfrm>
            <a:off x="5604723" y="123875"/>
            <a:ext cx="2908069" cy="22033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Once you have added all your qualifications – click back to profile</a:t>
            </a:r>
          </a:p>
        </p:txBody>
      </p:sp>
      <p:cxnSp>
        <p:nvCxnSpPr>
          <p:cNvPr id="14" name="Straight Arrow Connector 13">
            <a:extLst>
              <a:ext uri="{FF2B5EF4-FFF2-40B4-BE49-F238E27FC236}">
                <a16:creationId xmlns:a16="http://schemas.microsoft.com/office/drawing/2014/main" id="{2F9E8BCA-CC93-4BBB-B6C3-63E0A3C856BB}"/>
              </a:ext>
            </a:extLst>
          </p:cNvPr>
          <p:cNvCxnSpPr>
            <a:cxnSpLocks/>
          </p:cNvCxnSpPr>
          <p:nvPr/>
        </p:nvCxnSpPr>
        <p:spPr>
          <a:xfrm flipH="1" flipV="1">
            <a:off x="1367161" y="1012054"/>
            <a:ext cx="4474346" cy="3817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95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TotalTime>
  <Words>685</Words>
  <Application>Microsoft Office PowerPoint</Application>
  <PresentationFormat>Widescreen</PresentationFormat>
  <Paragraphs>46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Dowey</dc:creator>
  <cp:lastModifiedBy>David Lloyd</cp:lastModifiedBy>
  <cp:revision>35</cp:revision>
  <dcterms:created xsi:type="dcterms:W3CDTF">2021-10-04T09:13:13Z</dcterms:created>
  <dcterms:modified xsi:type="dcterms:W3CDTF">2022-02-18T13:54:17Z</dcterms:modified>
</cp:coreProperties>
</file>